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275" r:id="rId9"/>
    <p:sldId id="399" r:id="rId10"/>
    <p:sldId id="376" r:id="rId11"/>
    <p:sldId id="403" r:id="rId12"/>
    <p:sldId id="371" r:id="rId13"/>
    <p:sldId id="281" r:id="rId14"/>
    <p:sldId id="370" r:id="rId15"/>
  </p:sldIdLst>
  <p:sldSz cx="12192000" cy="6858000"/>
  <p:notesSz cx="6858000" cy="9144000"/>
  <p:custDataLst>
    <p:tags r:id="rId2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ableStyles" Target="tableStyles.xml"/><Relationship Id="rId19" Type="http://schemas.openxmlformats.org/officeDocument/2006/relationships/commentAuthors" Target="commentAuthors.xml"/><Relationship Id="rId20" Type="http://schemas.openxmlformats.org/officeDocument/2006/relationships/tags" Target="tags/tag5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46.xml"/><Relationship Id="rId3" Type="http://schemas.openxmlformats.org/officeDocument/2006/relationships/tags" Target="../tags/tag47.xml"/><Relationship Id="rId4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49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0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1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2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slideLayout" Target="../slideLayouts/slideLayout3.xml"/><Relationship Id="rId23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0.xml"/><Relationship Id="rId2" Type="http://schemas.openxmlformats.org/officeDocument/2006/relationships/tags" Target="../tags/tag31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2.xml"/><Relationship Id="rId2" Type="http://schemas.openxmlformats.org/officeDocument/2006/relationships/tags" Target="../tags/tag33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不锈钢管识别视觉方案（2D）</a:t>
            </a:r>
          </a:p>
        </p:txBody>
      </p:sp>
      <p:sp>
        <p:nvSpPr>
          <p:cNvPr id="48" name="TextBox 32"/>
          <p:cNvSpPr txBox="1"/>
          <p:nvPr/>
        </p:nvSpPr>
        <p:spPr>
          <a:xfrm>
            <a:off x="884023" y="3634327"/>
            <a:ext cx="3534942" cy="380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eaLnBrk="1" hangingPunct="1">
              <a:buFont typeface="Arial" panose="020B0604020202020204" pitchFamily="34" charset="0"/>
              <a:buNone/>
            </a:pPr>
            <a:r>
              <a:rPr lang="zh-CN" sz="187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工程师</a:t>
            </a:r>
            <a:r>
              <a:rPr lang="zh-CN" sz="187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</a:t>
            </a:r>
            <a:r>
              <a:rPr lang="zh-CN" altLang="en-US" sz="187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綦胜辉</a:t>
            </a:r>
            <a:r>
              <a:rPr lang="en-US" altLang="zh-CN" sz="187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2025.06.30</a:t>
            </a:r>
            <a:endParaRPr lang="en-US" altLang="zh-CN" sz="187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400"/>
                            </p:stCondLst>
                            <p:childTnLst>
                              <p:par>
                                <p:cTn id="24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风险点：风险点：不锈钢管表面反光强烈，可能导致图像过曝或识别不稳定。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解决方案：解决方案：采用环形背光均匀照明，并设置多级亮度调节以适应不同区域的反射差异。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风险点：风险点：工作距离较长（1897mm），易受振动和安装误差影响成像清晰度。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解决方案：解决方案：使用高刚性支架固定相机，并确保镜头光轴与产品表面垂直对准。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风险点：风险点：人工放置导致不锈钢管位置偏移，影响ROI区域稳定性。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解决方案：解决方案：启用动态ROI跟随功能，实时调整识别区域以适应位置变化。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29860" y="100330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29860" y="200787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29860" y="301244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4925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评估结果</a:t>
              </a:r>
              <a:r>
                <a:rPr lang="en-US" altLang="zh-CN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&amp;</a:t>
              </a: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29860" y="4017010"/>
            <a:ext cx="4827270" cy="753110"/>
            <a:chOff x="8236" y="6399"/>
            <a:chExt cx="7602" cy="1186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5021580"/>
            <a:ext cx="4827270" cy="753110"/>
            <a:chOff x="8295" y="7906"/>
            <a:chExt cx="7602" cy="1186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●产品名称：不锈钢管</a:t>
            </a:r>
          </a:p>
          <a:p>
            <a:pPr>
              <a:spcAft>
                <a:spcPts val="800"/>
              </a:spcAft>
              <a:defRPr sz="1400" b="1"/>
            </a:pPr>
            <a:r>
              <a:t>●识别内容：数字和字母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●产品材质：不锈钢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●产品颜色：银白色</a:t>
            </a:r>
          </a:p>
          <a:p>
            <a:pPr>
              <a:spcAft>
                <a:spcPts val="800"/>
              </a:spcAft>
              <a:defRPr sz="1400" b="1"/>
            </a:pPr>
            <a:r>
              <a:t>●产品大小(mm*mm)：2000.0 * 5000.0</a:t>
            </a:r>
          </a:p>
          <a:p>
            <a:pPr>
              <a:spcAft>
                <a:spcPts val="800"/>
              </a:spcAft>
              <a:defRPr sz="1400" b="1"/>
            </a:pPr>
            <a:r>
              <a:t>●最小识别特征大小(mm)：1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●来料方式：人工放置</a:t>
            </a:r>
          </a:p>
          <a:p>
            <a:pPr>
              <a:spcAft>
                <a:spcPts val="800"/>
              </a:spcAft>
              <a:defRPr sz="1400" b="1"/>
            </a:pPr>
            <a:r>
              <a:t>●识别节拍(pcs/min)：12</a:t>
            </a:r>
          </a:p>
          <a:p>
            <a:pPr>
              <a:spcAft>
                <a:spcPts val="800"/>
              </a:spcAft>
              <a:defRPr sz="1400" b="1"/>
            </a:pPr>
            <a:r>
              <a:t>●识别时产品运动速度(m/s)：0</a:t>
            </a:r>
          </a:p>
          <a:p>
            <a:pPr>
              <a:defRPr sz="1400" b="1"/>
            </a:pPr>
            <a:r>
              <a:t>●工作距离(mm)：1897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64" name="Picture 463" descr="方案布局图_智能相机面形光源布局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8231" y="1080000"/>
            <a:ext cx="4128730" cy="450876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9" name="Picture 18" descr="视野图_智能相机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4098" y="869632"/>
            <a:ext cx="5043963" cy="4647247"/>
          </a:xfrm>
          <a:prstGeom prst="rect">
            <a:avLst/>
          </a:prstGeom>
        </p:spPr>
      </p:pic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智能相机型号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OPT-SCA2-200MC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智能相机类型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智能相机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GigabitEthernet(1000Mbit/s)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5440 * 3648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MVL-KF1228M-12MPE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12mm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727575" y="5876925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智能相机面形光源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9776" y="1200150"/>
            <a:ext cx="8152447" cy="44577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Picture 15" descr="相机尺寸图_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000" y="1800000"/>
            <a:ext cx="3150400" cy="233087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80000" y="4418870"/>
            <a:ext cx="3150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18" name="Picture 17" descr="镜头尺寸图_C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0400" y="1800000"/>
            <a:ext cx="3150400" cy="3676929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950400" y="5764929"/>
            <a:ext cx="3150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20" name="Picture 19" descr="光源尺寸图_1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20800" y="1800000"/>
            <a:ext cx="3150400" cy="169403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8820800" y="3782035"/>
            <a:ext cx="3150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172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智能相机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OPT-SCA2-200MC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MVL-KF1228M-12MPE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OPT-FLA610570K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2207895" y="1124491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64" name="TextBox 463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/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相机参数设置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设置相机分辨率以确保1mm特征可识别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调整曝光时间避免不锈钢反光过曝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启用自动白平衡补偿银白色背景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光源控制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采用环形背光消除金属表面反光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设置多级亮度调节适应不同区域反射差异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ROI区域划分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创建多个矩形ROI覆盖产品关键识别区域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启用动态ROI跟随人工放置位置偏移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图像增强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应用直方图均衡化提升字符对比度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执行自适应阈值二值化分离字符与背景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形态学处理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使用3×3腐蚀核消除小面积噪声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- 5×5膨胀操作修复断裂字符笔画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几何校正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应用透视变换校正ROI区域倾斜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执行字符旋转矫正（±15°范围）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OCR识别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字符分割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设置字符宽度1-50像素范围过滤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配置水平/垂直间距阈值防止粘连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模型训练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导入标准字体样本库（Arial, Times New Roman）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自定义训练特殊字符模板（如带下划线数字）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识别参数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启用多语言支持（英文字母+数字）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设置置信度阈值≥95%判定有效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合格判定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对比识别结果与预设字符库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记录连续3次识别一致性验证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数据记录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存储识别结果到CSV文件（含时间戳）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异常结果自动截图存档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设备联动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通过DIO输出合格/NG信号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触发LED指示灯状态反馈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├── 节拍监控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│   - 记录单次识别耗时（目标≤5秒）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│   - 统计每小时识别成功率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趋势分析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- 生成月度识别错误类型分布图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- 自动预警连续3次识别失败事件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49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1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2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3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433</Words>
  <Application>WPS 演示</Application>
  <PresentationFormat>宽屏</PresentationFormat>
  <Paragraphs>124</Paragraphs>
  <Slides>12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30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291</cp:revision>
  <dcterms:created xsi:type="dcterms:W3CDTF">2019-03-05T07:35:00Z</dcterms:created>
  <dcterms:modified xsi:type="dcterms:W3CDTF">2025-10-15T03:03:57Z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