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</p:sldMasterIdLst>
  <p:notesMasterIdLst>
    <p:notesMasterId r:id="rId6"/>
  </p:notesMasterIdLst>
  <p:handoutMasterIdLst>
    <p:handoutMasterId r:id="rId19"/>
  </p:handoutMasterIdLst>
  <p:sldIdLst>
    <p:sldId id="288" r:id="rId5"/>
    <p:sldId id="289" r:id="rId7"/>
    <p:sldId id="315" r:id="rId8"/>
    <p:sldId id="317" r:id="rId9"/>
    <p:sldId id="319" r:id="rId11"/>
    <p:sldId id="320" r:id="rId12"/>
    <p:sldId id="321" r:id="rId13"/>
    <p:sldId id="322" r:id="rId14"/>
    <p:sldId id="323" r:id="rId15"/>
    <p:sldId id="324" r:id="rId16"/>
    <p:sldId id="326" r:id="rId17"/>
    <p:sldId id="328" r:id="rId18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0A5"/>
    <a:srgbClr val="2D7DE4"/>
    <a:srgbClr val="04477E"/>
    <a:srgbClr val="0E1840"/>
    <a:srgbClr val="009FFB"/>
    <a:srgbClr val="2D7EE4"/>
    <a:srgbClr val="B6B3AE"/>
    <a:srgbClr val="2C7CE3"/>
    <a:srgbClr val="2D7FE6"/>
    <a:srgbClr val="2C7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 showGuides="1">
      <p:cViewPr>
        <p:scale>
          <a:sx n="66" d="100"/>
          <a:sy n="66" d="100"/>
        </p:scale>
        <p:origin x="-432" y="-16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handoutMaster" Target="handoutMasters/handout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ableStyles" Target="tableStyles.xml"/><Relationship Id="rId23" Type="http://schemas.openxmlformats.org/officeDocument/2006/relationships/tags" Target="tags/tag75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.xml"/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tags" Target="../tags/tag5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3" Type="http://schemas.openxmlformats.org/officeDocument/2006/relationships/tags" Target="../tags/tag7.xml"/><Relationship Id="rId4" Type="http://schemas.openxmlformats.org/officeDocument/2006/relationships/tags" Target="../tags/tag8.xml"/><Relationship Id="rId5" Type="http://schemas.openxmlformats.org/officeDocument/2006/relationships/tags" Target="../tags/tag9.xml"/><Relationship Id="rId6" Type="http://schemas.openxmlformats.org/officeDocument/2006/relationships/tags" Target="../tags/tag10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1.xml"/><Relationship Id="rId3" Type="http://schemas.openxmlformats.org/officeDocument/2006/relationships/tags" Target="../tags/tag12.xml"/><Relationship Id="rId4" Type="http://schemas.openxmlformats.org/officeDocument/2006/relationships/tags" Target="../tags/tag13.xml"/><Relationship Id="rId5" Type="http://schemas.openxmlformats.org/officeDocument/2006/relationships/tags" Target="../tags/tag14.xml"/><Relationship Id="rId6" Type="http://schemas.openxmlformats.org/officeDocument/2006/relationships/tags" Target="../tags/tag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tags" Target="../tags/tag20.xml"/><Relationship Id="rId7" Type="http://schemas.openxmlformats.org/officeDocument/2006/relationships/tags" Target="../tags/tag2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3" Type="http://schemas.openxmlformats.org/officeDocument/2006/relationships/tags" Target="../tags/tag23.xml"/><Relationship Id="rId4" Type="http://schemas.openxmlformats.org/officeDocument/2006/relationships/tags" Target="../tags/tag24.xml"/><Relationship Id="rId5" Type="http://schemas.openxmlformats.org/officeDocument/2006/relationships/tags" Target="../tags/tag25.xml"/><Relationship Id="rId6" Type="http://schemas.openxmlformats.org/officeDocument/2006/relationships/tags" Target="../tags/tag26.xml"/><Relationship Id="rId7" Type="http://schemas.openxmlformats.org/officeDocument/2006/relationships/tags" Target="../tags/tag27.xml"/><Relationship Id="rId8" Type="http://schemas.openxmlformats.org/officeDocument/2006/relationships/tags" Target="../tags/tag28.xml"/><Relationship Id="rId9" Type="http://schemas.openxmlformats.org/officeDocument/2006/relationships/tags" Target="../tags/tag29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0.xml"/><Relationship Id="rId3" Type="http://schemas.openxmlformats.org/officeDocument/2006/relationships/tags" Target="../tags/tag31.xml"/><Relationship Id="rId4" Type="http://schemas.openxmlformats.org/officeDocument/2006/relationships/tags" Target="../tags/tag32.xml"/><Relationship Id="rId5" Type="http://schemas.openxmlformats.org/officeDocument/2006/relationships/tags" Target="../tags/tag33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4.xml"/><Relationship Id="rId3" Type="http://schemas.openxmlformats.org/officeDocument/2006/relationships/tags" Target="../tags/tag35.xml"/><Relationship Id="rId4" Type="http://schemas.openxmlformats.org/officeDocument/2006/relationships/tags" Target="../tags/tag36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7.xml"/><Relationship Id="rId3" Type="http://schemas.openxmlformats.org/officeDocument/2006/relationships/tags" Target="../tags/tag38.xml"/><Relationship Id="rId4" Type="http://schemas.openxmlformats.org/officeDocument/2006/relationships/tags" Target="../tags/tag39.xml"/><Relationship Id="rId5" Type="http://schemas.openxmlformats.org/officeDocument/2006/relationships/tags" Target="../tags/tag40.xml"/><Relationship Id="rId6" Type="http://schemas.openxmlformats.org/officeDocument/2006/relationships/tags" Target="../tags/tag41.xml"/><Relationship Id="rId7" Type="http://schemas.openxmlformats.org/officeDocument/2006/relationships/tags" Target="../tags/tag4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3" Type="http://schemas.openxmlformats.org/officeDocument/2006/relationships/tags" Target="../tags/tag44.xml"/><Relationship Id="rId4" Type="http://schemas.openxmlformats.org/officeDocument/2006/relationships/tags" Target="../tags/tag45.xml"/><Relationship Id="rId5" Type="http://schemas.openxmlformats.org/officeDocument/2006/relationships/tags" Target="../tags/tag46.xml"/><Relationship Id="rId6" Type="http://schemas.openxmlformats.org/officeDocument/2006/relationships/tags" Target="../tags/tag47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8.xml"/><Relationship Id="rId3" Type="http://schemas.openxmlformats.org/officeDocument/2006/relationships/tags" Target="../tags/tag49.xml"/><Relationship Id="rId4" Type="http://schemas.openxmlformats.org/officeDocument/2006/relationships/tags" Target="../tags/tag50.xml"/><Relationship Id="rId5" Type="http://schemas.openxmlformats.org/officeDocument/2006/relationships/tags" Target="../tags/tag51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52.xml"/><Relationship Id="rId3" Type="http://schemas.openxmlformats.org/officeDocument/2006/relationships/tags" Target="../tags/tag53.xml"/><Relationship Id="rId4" Type="http://schemas.openxmlformats.org/officeDocument/2006/relationships/tags" Target="../tags/tag54.xml"/><Relationship Id="rId5" Type="http://schemas.openxmlformats.org/officeDocument/2006/relationships/tags" Target="../tags/tag55.xml"/><Relationship Id="rId6" Type="http://schemas.openxmlformats.org/officeDocument/2006/relationships/tags" Target="../tags/tag56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685800"/>
            <a:ext cx="7349400" cy="19278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2670300"/>
            <a:ext cx="7349400" cy="11043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2886300"/>
            <a:ext cx="5826600" cy="5751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3461400"/>
            <a:ext cx="5826600" cy="6507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125900"/>
            <a:ext cx="3882600" cy="35613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125900"/>
            <a:ext cx="3882600" cy="35613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071900"/>
            <a:ext cx="4006800" cy="2862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066297"/>
            <a:ext cx="4006800" cy="2862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166400"/>
            <a:ext cx="3924808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166400"/>
            <a:ext cx="3920400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685800"/>
            <a:ext cx="783000" cy="37719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685800"/>
            <a:ext cx="6876900" cy="37719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580500"/>
            <a:ext cx="8229600" cy="41121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1863000"/>
            <a:ext cx="7349400" cy="7641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2670300"/>
            <a:ext cx="7349400" cy="3537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4.xml"/><Relationship Id="rId12" Type="http://schemas.openxmlformats.org/officeDocument/2006/relationships/tags" Target="../tags/tag57.xml"/><Relationship Id="rId13" Type="http://schemas.openxmlformats.org/officeDocument/2006/relationships/tags" Target="../tags/tag58.xml"/><Relationship Id="rId14" Type="http://schemas.openxmlformats.org/officeDocument/2006/relationships/tags" Target="../tags/tag59.xml"/><Relationship Id="rId15" Type="http://schemas.openxmlformats.org/officeDocument/2006/relationships/tags" Target="../tags/tag60.xml"/><Relationship Id="rId16" Type="http://schemas.openxmlformats.org/officeDocument/2006/relationships/tags" Target="../tags/tag61.xml"/><Relationship Id="rId17" Type="http://schemas.openxmlformats.org/officeDocument/2006/relationships/tags" Target="../tags/tag62.xml"/><Relationship Id="rId18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456300"/>
            <a:ext cx="8226900" cy="5292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117800"/>
            <a:ext cx="8226900" cy="35694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tags" Target="../tags/tag63.xml"/><Relationship Id="rId2" Type="http://schemas.openxmlformats.org/officeDocument/2006/relationships/tags" Target="../tags/tag64.xml"/><Relationship Id="rId3" Type="http://schemas.openxmlformats.org/officeDocument/2006/relationships/tags" Target="../tags/tag65.xml"/><Relationship Id="rId4" Type="http://schemas.openxmlformats.org/officeDocument/2006/relationships/tags" Target="../tags/tag66.xml"/><Relationship Id="rId5" Type="http://schemas.openxmlformats.org/officeDocument/2006/relationships/tags" Target="../tags/tag67.xml"/><Relationship Id="rId6" Type="http://schemas.openxmlformats.org/officeDocument/2006/relationships/tags" Target="../tags/tag68.xml"/><Relationship Id="rId7" Type="http://schemas.openxmlformats.org/officeDocument/2006/relationships/tags" Target="../tags/tag69.xml"/><Relationship Id="rId8" Type="http://schemas.openxmlformats.org/officeDocument/2006/relationships/tags" Target="../tags/tag70.xml"/><Relationship Id="rId9" Type="http://schemas.openxmlformats.org/officeDocument/2006/relationships/tags" Target="../tags/tag71.xml"/><Relationship Id="rId10" Type="http://schemas.openxmlformats.org/officeDocument/2006/relationships/tags" Target="../tags/tag72.xml"/><Relationship Id="rId11" Type="http://schemas.openxmlformats.org/officeDocument/2006/relationships/tags" Target="../tags/tag73.xml"/><Relationship Id="rId12" Type="http://schemas.openxmlformats.org/officeDocument/2006/relationships/tags" Target="../tags/tag74.xml"/><Relationship Id="rId13" Type="http://schemas.openxmlformats.org/officeDocument/2006/relationships/image" Target="../media/image2.png"/><Relationship Id="rId14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5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26609" y="1593407"/>
            <a:ext cx="467296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CN" altLang="en-US" sz="3200" b="1" dirty="0" smtClean="0">
              <a:solidFill>
                <a:srgbClr val="526580"/>
              </a:solidFill>
              <a:cs typeface="+mn-ea"/>
              <a:sym typeface="+mn-lt"/>
            </a:endParaRPr>
          </a:p>
          <a:p>
            <a:pPr algn="l">
              <a:defRPr sz="2800" b="1"/>
            </a:pPr>
            <a:r>
              <a:t>二维码读取方案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5747" y="2630281"/>
            <a:ext cx="4436996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>
                <a:solidFill>
                  <a:srgbClr val="359AD3"/>
                </a:solidFill>
                <a:sym typeface="+mn-ea"/>
              </a:rPr>
              <a:t>推动机器视觉无所不在的存在</a:t>
            </a:r>
            <a:endParaRPr kumimoji="1" lang="zh-CN" altLang="en-US" sz="1600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pic>
        <p:nvPicPr>
          <p:cNvPr id="4" name="图片 3" descr="3读码器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5330" y="2967355"/>
            <a:ext cx="2349500" cy="135509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9" grpId="0"/>
      <p:bldP spid="12" grpId="0" bldLvl="0" animBg="1"/>
      <p:bldP spid="1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低阈值50，高阈值200，增强二维码黑白对比度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二维码检测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算法配置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启用QR Code解码算法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设置QR码个数为30，匹配单次识别需求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启用ISO/IEC15415-2011质量评估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ROI区域划分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使用3行3列棋盘格ROI，Y方向升序排列，覆盖200×200mm检测范围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参数优化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设置深度学习降采样率为1，保持算法处理精度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结果处理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条码去重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启用逐帧去重，过滤连续帧相同结果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设置历史过滤次数为3，避免重复输出相同二维码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数据过滤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添加正则表达式过滤规则：^[A-Z0-9]{8,12}$，验证二维码内容格式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数据编辑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按ROI编号升序排列结果，添加"[QR]"前缀标识二维码类型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通信处理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TCP服务端配置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端口设置为5000，输出包含二维码内容、质量等级、ROI编号的JSON格式数据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触发信号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配置软触发，自动触发间隔100ms，匹配10pcs/s采集频率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└── 统计处理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├── 解码率监控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│   └── 实时计算并显示解码成功率，阈值设置为95%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└── 质量分析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└── 记录ISO质量等级分布，导出CSV文件用于生产追溯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altLang="zh-CN" sz="4000" dirty="0"/>
              <a:t>5</a:t>
            </a:r>
            <a:r>
              <a:rPr lang="zh-CN" altLang="en-US" sz="4000" dirty="0"/>
              <a:t>、评估结果</a:t>
            </a:r>
            <a:r>
              <a:rPr lang="en-US" altLang="zh-CN" sz="4000" dirty="0"/>
              <a:t>&amp;</a:t>
            </a:r>
            <a:r>
              <a:rPr lang="zh-CN" altLang="en-US" sz="4000" dirty="0"/>
              <a:t>注意事项</a:t>
            </a:r>
            <a:endParaRPr lang="zh-CN" altLang="en-US" sz="4000" dirty="0"/>
          </a:p>
        </p:txBody>
      </p:sp>
      <p:sp>
        <p:nvSpPr>
          <p:cNvPr id="2" name="矩形 1"/>
          <p:cNvSpPr/>
          <p:nvPr/>
        </p:nvSpPr>
        <p:spPr>
          <a:xfrm>
            <a:off x="257810" y="1078865"/>
            <a:ext cx="8561070" cy="346075"/>
          </a:xfrm>
          <a:prstGeom prst="rect">
            <a:avLst/>
          </a:prstGeom>
        </p:spPr>
        <p:txBody>
          <a:bodyPr wrap="square">
            <a:noAutofit/>
          </a:bodyPr>
          <a:p>
            <a:endParaRPr lang="zh-CN" altLang="en-US" b="1" dirty="0"/>
          </a:p>
          <a:p>
            <a:pPr algn="ctr">
              <a:spcAft>
                <a:spcPts val="1500"/>
              </a:spcAft>
              <a:defRPr sz="1800" b="1"/>
            </a:pPr>
            <a:r>
              <a:t>05 评估结果 &amp; 注意事项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0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现场环境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900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7999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风险点：环境光照波动可能导致纸质二维码反光或对比度不足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解决方案：采用中孔背光光源+漫反射结构，确保均匀照明并抑制反光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8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48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相机安装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8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56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风险点：长工作距离（100-2000mm）易导致焦距偏差或畸变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解决方案：使用16mm定焦镜头+全局自动对焦，配合安装校准工具包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6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96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物料一致性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96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04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风险点：纸质二维码存在油墨渗透或纸张变形风险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解决方案：启用伽马校正+膨胀处理算法，补偿印刷缺陷和形变误差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6</a:t>
            </a:r>
            <a:r>
              <a:rPr lang="zh-CN" altLang="en-US" sz="4000" dirty="0"/>
              <a:t>、</a:t>
            </a:r>
            <a:r>
              <a:rPr lang="zh-CN" altLang="en-US" sz="4000" dirty="0"/>
              <a:t>售后服务</a:t>
            </a:r>
            <a:endParaRPr lang="zh-CN" altLang="en-US" sz="4000" dirty="0"/>
          </a:p>
        </p:txBody>
      </p:sp>
      <p:sp>
        <p:nvSpPr>
          <p:cNvPr id="4" name="任意多边形 3"/>
          <p:cNvSpPr/>
          <p:nvPr/>
        </p:nvSpPr>
        <p:spPr>
          <a:xfrm>
            <a:off x="1815304" y="1303941"/>
            <a:ext cx="1553708" cy="3107152"/>
          </a:xfrm>
          <a:custGeom>
            <a:avLst/>
            <a:gdLst>
              <a:gd name="connsiteX0" fmla="*/ 0 w 2468160"/>
              <a:gd name="connsiteY0" fmla="*/ 0 h 4937688"/>
              <a:gd name="connsiteX1" fmla="*/ 251709 w 2468160"/>
              <a:gd name="connsiteY1" fmla="*/ 12711 h 4937688"/>
              <a:gd name="connsiteX2" fmla="*/ 2468160 w 2468160"/>
              <a:gd name="connsiteY2" fmla="*/ 2468844 h 4937688"/>
              <a:gd name="connsiteX3" fmla="*/ 251709 w 2468160"/>
              <a:gd name="connsiteY3" fmla="*/ 4924978 h 4937688"/>
              <a:gd name="connsiteX4" fmla="*/ 0 w 2468160"/>
              <a:gd name="connsiteY4" fmla="*/ 4937688 h 4937688"/>
              <a:gd name="connsiteX5" fmla="*/ 0 w 2468160"/>
              <a:gd name="connsiteY5" fmla="*/ 4688120 h 4937688"/>
              <a:gd name="connsiteX6" fmla="*/ 226192 w 2468160"/>
              <a:gd name="connsiteY6" fmla="*/ 4676698 h 4937688"/>
              <a:gd name="connsiteX7" fmla="*/ 2218592 w 2468160"/>
              <a:gd name="connsiteY7" fmla="*/ 2468844 h 4937688"/>
              <a:gd name="connsiteX8" fmla="*/ 226192 w 2468160"/>
              <a:gd name="connsiteY8" fmla="*/ 260990 h 4937688"/>
              <a:gd name="connsiteX9" fmla="*/ 0 w 2468160"/>
              <a:gd name="connsiteY9" fmla="*/ 249569 h 493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8160" h="4937688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76200" dist="381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" name="文本框 129"/>
          <p:cNvSpPr txBox="1"/>
          <p:nvPr/>
        </p:nvSpPr>
        <p:spPr>
          <a:xfrm>
            <a:off x="4775388" y="1032876"/>
            <a:ext cx="3228659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该设备上线后使用初期，我们会派专人进行全程跟踪；</a:t>
            </a:r>
            <a:endParaRPr lang="zh-CN" altLang="en-US" sz="1400" dirty="0">
              <a:cs typeface="+mn-ea"/>
              <a:sym typeface="+mn-lt"/>
            </a:endParaRPr>
          </a:p>
        </p:txBody>
      </p:sp>
      <p:grpSp>
        <p:nvGrpSpPr>
          <p:cNvPr id="13" name="组合 15"/>
          <p:cNvGrpSpPr/>
          <p:nvPr/>
        </p:nvGrpSpPr>
        <p:grpSpPr>
          <a:xfrm>
            <a:off x="2341892" y="1333557"/>
            <a:ext cx="2334087" cy="3072425"/>
            <a:chOff x="3122523" y="1778076"/>
            <a:chExt cx="3112116" cy="4096567"/>
          </a:xfrm>
        </p:grpSpPr>
        <p:grpSp>
          <p:nvGrpSpPr>
            <p:cNvPr id="14" name="组合 13"/>
            <p:cNvGrpSpPr/>
            <p:nvPr/>
          </p:nvGrpSpPr>
          <p:grpSpPr>
            <a:xfrm>
              <a:off x="3122523" y="1778076"/>
              <a:ext cx="3112116" cy="109678"/>
              <a:chOff x="3904783" y="1674310"/>
              <a:chExt cx="3519256" cy="109703"/>
            </a:xfrm>
          </p:grpSpPr>
          <p:cxnSp>
            <p:nvCxnSpPr>
              <p:cNvPr id="20" name="直接连接符 19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组合 22"/>
            <p:cNvGrpSpPr/>
            <p:nvPr/>
          </p:nvGrpSpPr>
          <p:grpSpPr>
            <a:xfrm>
              <a:off x="4223180" y="2774798"/>
              <a:ext cx="2011459" cy="109678"/>
              <a:chOff x="5149433" y="1674310"/>
              <a:chExt cx="2274606" cy="10970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1"/>
            <p:cNvGrpSpPr/>
            <p:nvPr/>
          </p:nvGrpSpPr>
          <p:grpSpPr>
            <a:xfrm>
              <a:off x="4627088" y="3771519"/>
              <a:ext cx="1607551" cy="109678"/>
              <a:chOff x="5606181" y="1674310"/>
              <a:chExt cx="1817858" cy="109703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7" name="组合 43"/>
            <p:cNvGrpSpPr/>
            <p:nvPr/>
          </p:nvGrpSpPr>
          <p:grpSpPr>
            <a:xfrm>
              <a:off x="4255273" y="4768198"/>
              <a:ext cx="1979366" cy="109677"/>
              <a:chOff x="5185725" y="1674310"/>
              <a:chExt cx="2238314" cy="109703"/>
            </a:xfrm>
          </p:grpSpPr>
          <p:cxnSp>
            <p:nvCxnSpPr>
              <p:cNvPr id="63" name="直接连接符 62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椭圆 63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8" name="组合 65"/>
            <p:cNvGrpSpPr/>
            <p:nvPr/>
          </p:nvGrpSpPr>
          <p:grpSpPr>
            <a:xfrm>
              <a:off x="3163868" y="5764965"/>
              <a:ext cx="3070746" cy="109678"/>
              <a:chOff x="3951573" y="1674310"/>
              <a:chExt cx="3472466" cy="109703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V="1">
                <a:off x="3951573" y="1726686"/>
                <a:ext cx="3402798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椭圆 7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9" name="组合 71"/>
          <p:cNvGrpSpPr/>
          <p:nvPr/>
        </p:nvGrpSpPr>
        <p:grpSpPr>
          <a:xfrm>
            <a:off x="1759044" y="1050052"/>
            <a:ext cx="857404" cy="971444"/>
            <a:chOff x="1953260" y="1414909"/>
            <a:chExt cx="1143056" cy="1295559"/>
          </a:xfrm>
        </p:grpSpPr>
        <p:grpSp>
          <p:nvGrpSpPr>
            <p:cNvPr id="22" name="组合 72"/>
            <p:cNvGrpSpPr/>
            <p:nvPr/>
          </p:nvGrpSpPr>
          <p:grpSpPr>
            <a:xfrm>
              <a:off x="1982184" y="1414909"/>
              <a:ext cx="1114132" cy="1295559"/>
              <a:chOff x="3295850" y="2065379"/>
              <a:chExt cx="3592274" cy="4177307"/>
            </a:xfrm>
          </p:grpSpPr>
          <p:sp>
            <p:nvSpPr>
              <p:cNvPr id="75" name="圆角矩形 74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6" name="Freeform 5"/>
              <p:cNvSpPr/>
              <p:nvPr/>
            </p:nvSpPr>
            <p:spPr bwMode="auto">
              <a:xfrm rot="10800000">
                <a:off x="3295850" y="2263220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7" name="圆角矩形 76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8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74" name="文本框 88"/>
            <p:cNvSpPr txBox="1"/>
            <p:nvPr/>
          </p:nvSpPr>
          <p:spPr>
            <a:xfrm>
              <a:off x="1953260" y="1588201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组合 78"/>
          <p:cNvGrpSpPr/>
          <p:nvPr/>
        </p:nvGrpSpPr>
        <p:grpSpPr>
          <a:xfrm>
            <a:off x="1738160" y="4036847"/>
            <a:ext cx="857403" cy="971444"/>
            <a:chOff x="1925418" y="5398225"/>
            <a:chExt cx="1143055" cy="1295559"/>
          </a:xfrm>
        </p:grpSpPr>
        <p:grpSp>
          <p:nvGrpSpPr>
            <p:cNvPr id="24" name="组合 79"/>
            <p:cNvGrpSpPr/>
            <p:nvPr/>
          </p:nvGrpSpPr>
          <p:grpSpPr>
            <a:xfrm>
              <a:off x="1954341" y="5398225"/>
              <a:ext cx="1114132" cy="1295559"/>
              <a:chOff x="3295850" y="2065379"/>
              <a:chExt cx="3592274" cy="4177307"/>
            </a:xfrm>
          </p:grpSpPr>
          <p:sp>
            <p:nvSpPr>
              <p:cNvPr id="82" name="圆角矩形 81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3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4" name="圆角矩形 83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1" name="文本框 89"/>
            <p:cNvSpPr txBox="1"/>
            <p:nvPr/>
          </p:nvSpPr>
          <p:spPr>
            <a:xfrm>
              <a:off x="1925418" y="5561329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5" name="组合 85"/>
          <p:cNvGrpSpPr/>
          <p:nvPr/>
        </p:nvGrpSpPr>
        <p:grpSpPr>
          <a:xfrm>
            <a:off x="2636182" y="3294915"/>
            <a:ext cx="859981" cy="971444"/>
            <a:chOff x="3122624" y="4408754"/>
            <a:chExt cx="1146492" cy="1295559"/>
          </a:xfrm>
        </p:grpSpPr>
        <p:grpSp>
          <p:nvGrpSpPr>
            <p:cNvPr id="26" name="组合 86"/>
            <p:cNvGrpSpPr/>
            <p:nvPr/>
          </p:nvGrpSpPr>
          <p:grpSpPr>
            <a:xfrm>
              <a:off x="3154984" y="4408754"/>
              <a:ext cx="1114132" cy="1295559"/>
              <a:chOff x="3295850" y="2065379"/>
              <a:chExt cx="3592274" cy="4177307"/>
            </a:xfrm>
          </p:grpSpPr>
          <p:sp>
            <p:nvSpPr>
              <p:cNvPr id="89" name="圆角矩形 88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1" name="圆角矩形 90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2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8" name="文本框 90"/>
            <p:cNvSpPr txBox="1"/>
            <p:nvPr/>
          </p:nvSpPr>
          <p:spPr>
            <a:xfrm>
              <a:off x="3122624" y="4575486"/>
              <a:ext cx="876301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7" name="组合 92"/>
          <p:cNvGrpSpPr/>
          <p:nvPr/>
        </p:nvGrpSpPr>
        <p:grpSpPr>
          <a:xfrm>
            <a:off x="2636182" y="1792945"/>
            <a:ext cx="846068" cy="971444"/>
            <a:chOff x="3122624" y="2405662"/>
            <a:chExt cx="1127943" cy="1295559"/>
          </a:xfrm>
        </p:grpSpPr>
        <p:grpSp>
          <p:nvGrpSpPr>
            <p:cNvPr id="28" name="组合 93"/>
            <p:cNvGrpSpPr/>
            <p:nvPr/>
          </p:nvGrpSpPr>
          <p:grpSpPr>
            <a:xfrm>
              <a:off x="3136435" y="2405662"/>
              <a:ext cx="1114132" cy="1295559"/>
              <a:chOff x="3295850" y="2065379"/>
              <a:chExt cx="3592274" cy="4177307"/>
            </a:xfrm>
          </p:grpSpPr>
          <p:sp>
            <p:nvSpPr>
              <p:cNvPr id="96" name="圆角矩形 95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7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8" name="圆角矩形 97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95" name="文本框 91"/>
            <p:cNvSpPr txBox="1"/>
            <p:nvPr/>
          </p:nvSpPr>
          <p:spPr>
            <a:xfrm>
              <a:off x="3122624" y="2571384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1" name="组合 99"/>
          <p:cNvGrpSpPr/>
          <p:nvPr/>
        </p:nvGrpSpPr>
        <p:grpSpPr>
          <a:xfrm>
            <a:off x="2977698" y="2533587"/>
            <a:ext cx="853211" cy="971444"/>
            <a:chOff x="3577919" y="3393414"/>
            <a:chExt cx="1137467" cy="1295559"/>
          </a:xfrm>
        </p:grpSpPr>
        <p:grpSp>
          <p:nvGrpSpPr>
            <p:cNvPr id="32" name="组合 100"/>
            <p:cNvGrpSpPr/>
            <p:nvPr/>
          </p:nvGrpSpPr>
          <p:grpSpPr>
            <a:xfrm>
              <a:off x="3601254" y="3393414"/>
              <a:ext cx="1114132" cy="1295559"/>
              <a:chOff x="3295850" y="2065379"/>
              <a:chExt cx="3592274" cy="4177307"/>
            </a:xfrm>
          </p:grpSpPr>
          <p:sp>
            <p:nvSpPr>
              <p:cNvPr id="103" name="圆角矩形 102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5" name="圆角矩形 104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6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02" name="文本框 92"/>
            <p:cNvSpPr txBox="1"/>
            <p:nvPr/>
          </p:nvSpPr>
          <p:spPr>
            <a:xfrm>
              <a:off x="3577919" y="3560637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3" name="组合 106"/>
          <p:cNvGrpSpPr/>
          <p:nvPr/>
        </p:nvGrpSpPr>
        <p:grpSpPr>
          <a:xfrm>
            <a:off x="869906" y="2145631"/>
            <a:ext cx="1607038" cy="1423772"/>
            <a:chOff x="1082221" y="2876021"/>
            <a:chExt cx="2142438" cy="1898802"/>
          </a:xfrm>
        </p:grpSpPr>
        <p:sp>
          <p:nvSpPr>
            <p:cNvPr id="108" name="Freeform 5"/>
            <p:cNvSpPr/>
            <p:nvPr/>
          </p:nvSpPr>
          <p:spPr bwMode="auto">
            <a:xfrm rot="10800000">
              <a:off x="1082221" y="2876021"/>
              <a:ext cx="2142438" cy="189880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9" name="Freeform 48"/>
            <p:cNvSpPr>
              <a:spLocks noEditPoints="1"/>
            </p:cNvSpPr>
            <p:nvPr/>
          </p:nvSpPr>
          <p:spPr bwMode="auto">
            <a:xfrm>
              <a:off x="1852542" y="3136483"/>
              <a:ext cx="601794" cy="654512"/>
            </a:xfrm>
            <a:custGeom>
              <a:avLst/>
              <a:gdLst>
                <a:gd name="T0" fmla="*/ 189 w 311"/>
                <a:gd name="T1" fmla="*/ 220 h 339"/>
                <a:gd name="T2" fmla="*/ 209 w 311"/>
                <a:gd name="T3" fmla="*/ 163 h 339"/>
                <a:gd name="T4" fmla="*/ 221 w 311"/>
                <a:gd name="T5" fmla="*/ 120 h 339"/>
                <a:gd name="T6" fmla="*/ 221 w 311"/>
                <a:gd name="T7" fmla="*/ 120 h 339"/>
                <a:gd name="T8" fmla="*/ 222 w 311"/>
                <a:gd name="T9" fmla="*/ 116 h 339"/>
                <a:gd name="T10" fmla="*/ 222 w 311"/>
                <a:gd name="T11" fmla="*/ 112 h 339"/>
                <a:gd name="T12" fmla="*/ 223 w 311"/>
                <a:gd name="T13" fmla="*/ 109 h 339"/>
                <a:gd name="T14" fmla="*/ 223 w 311"/>
                <a:gd name="T15" fmla="*/ 105 h 339"/>
                <a:gd name="T16" fmla="*/ 223 w 311"/>
                <a:gd name="T17" fmla="*/ 102 h 339"/>
                <a:gd name="T18" fmla="*/ 224 w 311"/>
                <a:gd name="T19" fmla="*/ 98 h 339"/>
                <a:gd name="T20" fmla="*/ 224 w 311"/>
                <a:gd name="T21" fmla="*/ 95 h 339"/>
                <a:gd name="T22" fmla="*/ 224 w 311"/>
                <a:gd name="T23" fmla="*/ 92 h 339"/>
                <a:gd name="T24" fmla="*/ 223 w 311"/>
                <a:gd name="T25" fmla="*/ 89 h 339"/>
                <a:gd name="T26" fmla="*/ 223 w 311"/>
                <a:gd name="T27" fmla="*/ 87 h 339"/>
                <a:gd name="T28" fmla="*/ 223 w 311"/>
                <a:gd name="T29" fmla="*/ 85 h 339"/>
                <a:gd name="T30" fmla="*/ 223 w 311"/>
                <a:gd name="T31" fmla="*/ 83 h 339"/>
                <a:gd name="T32" fmla="*/ 223 w 311"/>
                <a:gd name="T33" fmla="*/ 82 h 339"/>
                <a:gd name="T34" fmla="*/ 223 w 311"/>
                <a:gd name="T35" fmla="*/ 81 h 339"/>
                <a:gd name="T36" fmla="*/ 223 w 311"/>
                <a:gd name="T37" fmla="*/ 81 h 339"/>
                <a:gd name="T38" fmla="*/ 108 w 311"/>
                <a:gd name="T39" fmla="*/ 36 h 339"/>
                <a:gd name="T40" fmla="*/ 78 w 311"/>
                <a:gd name="T41" fmla="*/ 55 h 339"/>
                <a:gd name="T42" fmla="*/ 77 w 311"/>
                <a:gd name="T43" fmla="*/ 59 h 339"/>
                <a:gd name="T44" fmla="*/ 76 w 311"/>
                <a:gd name="T45" fmla="*/ 64 h 339"/>
                <a:gd name="T46" fmla="*/ 76 w 311"/>
                <a:gd name="T47" fmla="*/ 69 h 339"/>
                <a:gd name="T48" fmla="*/ 75 w 311"/>
                <a:gd name="T49" fmla="*/ 74 h 339"/>
                <a:gd name="T50" fmla="*/ 75 w 311"/>
                <a:gd name="T51" fmla="*/ 78 h 339"/>
                <a:gd name="T52" fmla="*/ 76 w 311"/>
                <a:gd name="T53" fmla="*/ 83 h 339"/>
                <a:gd name="T54" fmla="*/ 76 w 311"/>
                <a:gd name="T55" fmla="*/ 87 h 339"/>
                <a:gd name="T56" fmla="*/ 77 w 311"/>
                <a:gd name="T57" fmla="*/ 92 h 339"/>
                <a:gd name="T58" fmla="*/ 77 w 311"/>
                <a:gd name="T59" fmla="*/ 96 h 339"/>
                <a:gd name="T60" fmla="*/ 78 w 311"/>
                <a:gd name="T61" fmla="*/ 100 h 339"/>
                <a:gd name="T62" fmla="*/ 79 w 311"/>
                <a:gd name="T63" fmla="*/ 104 h 339"/>
                <a:gd name="T64" fmla="*/ 80 w 311"/>
                <a:gd name="T65" fmla="*/ 106 h 339"/>
                <a:gd name="T66" fmla="*/ 84 w 311"/>
                <a:gd name="T67" fmla="*/ 119 h 339"/>
                <a:gd name="T68" fmla="*/ 92 w 311"/>
                <a:gd name="T69" fmla="*/ 161 h 339"/>
                <a:gd name="T70" fmla="*/ 104 w 311"/>
                <a:gd name="T71" fmla="*/ 238 h 339"/>
                <a:gd name="T72" fmla="*/ 0 w 311"/>
                <a:gd name="T73" fmla="*/ 339 h 339"/>
                <a:gd name="T74" fmla="*/ 148 w 311"/>
                <a:gd name="T75" fmla="*/ 271 h 339"/>
                <a:gd name="T76" fmla="*/ 146 w 311"/>
                <a:gd name="T77" fmla="*/ 249 h 339"/>
                <a:gd name="T78" fmla="*/ 175 w 311"/>
                <a:gd name="T79" fmla="*/ 258 h 339"/>
                <a:gd name="T80" fmla="*/ 174 w 311"/>
                <a:gd name="T81" fmla="*/ 339 h 339"/>
                <a:gd name="T82" fmla="*/ 216 w 311"/>
                <a:gd name="T83" fmla="*/ 244 h 339"/>
                <a:gd name="T84" fmla="*/ 81 w 311"/>
                <a:gd name="T85" fmla="*/ 139 h 339"/>
                <a:gd name="T86" fmla="*/ 93 w 311"/>
                <a:gd name="T87" fmla="*/ 136 h 339"/>
                <a:gd name="T88" fmla="*/ 105 w 311"/>
                <a:gd name="T89" fmla="*/ 72 h 339"/>
                <a:gd name="T90" fmla="*/ 211 w 311"/>
                <a:gd name="T91" fmla="*/ 131 h 339"/>
                <a:gd name="T92" fmla="*/ 222 w 311"/>
                <a:gd name="T93" fmla="*/ 130 h 339"/>
                <a:gd name="T94" fmla="*/ 183 w 311"/>
                <a:gd name="T95" fmla="*/ 201 h 339"/>
                <a:gd name="T96" fmla="*/ 96 w 311"/>
                <a:gd name="T97" fmla="*/ 158 h 339"/>
                <a:gd name="T98" fmla="*/ 166 w 311"/>
                <a:gd name="T99" fmla="*/ 245 h 339"/>
                <a:gd name="T100" fmla="*/ 117 w 311"/>
                <a:gd name="T101" fmla="*/ 225 h 339"/>
                <a:gd name="T102" fmla="*/ 152 w 311"/>
                <a:gd name="T103" fmla="*/ 220 h 339"/>
                <a:gd name="T104" fmla="*/ 185 w 311"/>
                <a:gd name="T105" fmla="*/ 222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1" h="339">
                  <a:moveTo>
                    <a:pt x="216" y="244"/>
                  </a:moveTo>
                  <a:cubicBezTo>
                    <a:pt x="194" y="236"/>
                    <a:pt x="189" y="220"/>
                    <a:pt x="189" y="220"/>
                  </a:cubicBezTo>
                  <a:cubicBezTo>
                    <a:pt x="189" y="202"/>
                    <a:pt x="189" y="202"/>
                    <a:pt x="189" y="202"/>
                  </a:cubicBezTo>
                  <a:cubicBezTo>
                    <a:pt x="205" y="182"/>
                    <a:pt x="209" y="163"/>
                    <a:pt x="209" y="163"/>
                  </a:cubicBezTo>
                  <a:cubicBezTo>
                    <a:pt x="212" y="160"/>
                    <a:pt x="218" y="154"/>
                    <a:pt x="218" y="154"/>
                  </a:cubicBezTo>
                  <a:cubicBezTo>
                    <a:pt x="229" y="137"/>
                    <a:pt x="225" y="116"/>
                    <a:pt x="221" y="120"/>
                  </a:cubicBezTo>
                  <a:cubicBezTo>
                    <a:pt x="221" y="120"/>
                    <a:pt x="221" y="121"/>
                    <a:pt x="220" y="122"/>
                  </a:cubicBezTo>
                  <a:cubicBezTo>
                    <a:pt x="220" y="121"/>
                    <a:pt x="221" y="121"/>
                    <a:pt x="221" y="120"/>
                  </a:cubicBezTo>
                  <a:cubicBezTo>
                    <a:pt x="221" y="120"/>
                    <a:pt x="221" y="119"/>
                    <a:pt x="221" y="119"/>
                  </a:cubicBezTo>
                  <a:cubicBezTo>
                    <a:pt x="221" y="118"/>
                    <a:pt x="221" y="117"/>
                    <a:pt x="222" y="116"/>
                  </a:cubicBezTo>
                  <a:cubicBezTo>
                    <a:pt x="222" y="116"/>
                    <a:pt x="222" y="116"/>
                    <a:pt x="222" y="115"/>
                  </a:cubicBezTo>
                  <a:cubicBezTo>
                    <a:pt x="222" y="114"/>
                    <a:pt x="222" y="113"/>
                    <a:pt x="222" y="112"/>
                  </a:cubicBezTo>
                  <a:cubicBezTo>
                    <a:pt x="222" y="112"/>
                    <a:pt x="222" y="112"/>
                    <a:pt x="222" y="111"/>
                  </a:cubicBezTo>
                  <a:cubicBezTo>
                    <a:pt x="223" y="110"/>
                    <a:pt x="223" y="110"/>
                    <a:pt x="223" y="109"/>
                  </a:cubicBezTo>
                  <a:cubicBezTo>
                    <a:pt x="223" y="108"/>
                    <a:pt x="223" y="108"/>
                    <a:pt x="223" y="108"/>
                  </a:cubicBezTo>
                  <a:cubicBezTo>
                    <a:pt x="223" y="107"/>
                    <a:pt x="223" y="106"/>
                    <a:pt x="223" y="105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23" y="103"/>
                    <a:pt x="223" y="103"/>
                    <a:pt x="223" y="102"/>
                  </a:cubicBezTo>
                  <a:cubicBezTo>
                    <a:pt x="223" y="101"/>
                    <a:pt x="223" y="101"/>
                    <a:pt x="224" y="101"/>
                  </a:cubicBezTo>
                  <a:cubicBezTo>
                    <a:pt x="224" y="100"/>
                    <a:pt x="224" y="99"/>
                    <a:pt x="224" y="98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97"/>
                    <a:pt x="224" y="96"/>
                    <a:pt x="224" y="95"/>
                  </a:cubicBezTo>
                  <a:cubicBezTo>
                    <a:pt x="224" y="95"/>
                    <a:pt x="224" y="95"/>
                    <a:pt x="224" y="94"/>
                  </a:cubicBezTo>
                  <a:cubicBezTo>
                    <a:pt x="224" y="94"/>
                    <a:pt x="224" y="93"/>
                    <a:pt x="224" y="92"/>
                  </a:cubicBezTo>
                  <a:cubicBezTo>
                    <a:pt x="224" y="92"/>
                    <a:pt x="224" y="92"/>
                    <a:pt x="224" y="91"/>
                  </a:cubicBezTo>
                  <a:cubicBezTo>
                    <a:pt x="224" y="91"/>
                    <a:pt x="224" y="90"/>
                    <a:pt x="223" y="89"/>
                  </a:cubicBezTo>
                  <a:cubicBezTo>
                    <a:pt x="223" y="89"/>
                    <a:pt x="223" y="89"/>
                    <a:pt x="223" y="89"/>
                  </a:cubicBezTo>
                  <a:cubicBezTo>
                    <a:pt x="223" y="88"/>
                    <a:pt x="223" y="88"/>
                    <a:pt x="223" y="87"/>
                  </a:cubicBezTo>
                  <a:cubicBezTo>
                    <a:pt x="223" y="87"/>
                    <a:pt x="223" y="87"/>
                    <a:pt x="223" y="87"/>
                  </a:cubicBezTo>
                  <a:cubicBezTo>
                    <a:pt x="223" y="86"/>
                    <a:pt x="223" y="86"/>
                    <a:pt x="223" y="85"/>
                  </a:cubicBezTo>
                  <a:cubicBezTo>
                    <a:pt x="223" y="85"/>
                    <a:pt x="223" y="85"/>
                    <a:pt x="223" y="85"/>
                  </a:cubicBezTo>
                  <a:cubicBezTo>
                    <a:pt x="223" y="84"/>
                    <a:pt x="223" y="84"/>
                    <a:pt x="223" y="83"/>
                  </a:cubicBezTo>
                  <a:cubicBezTo>
                    <a:pt x="223" y="83"/>
                    <a:pt x="223" y="83"/>
                    <a:pt x="223" y="83"/>
                  </a:cubicBezTo>
                  <a:cubicBezTo>
                    <a:pt x="223" y="83"/>
                    <a:pt x="223" y="82"/>
                    <a:pt x="223" y="82"/>
                  </a:cubicBezTo>
                  <a:cubicBezTo>
                    <a:pt x="223" y="82"/>
                    <a:pt x="223" y="82"/>
                    <a:pt x="223" y="82"/>
                  </a:cubicBezTo>
                  <a:cubicBezTo>
                    <a:pt x="223" y="82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1" y="33"/>
                    <a:pt x="182" y="21"/>
                    <a:pt x="182" y="21"/>
                  </a:cubicBezTo>
                  <a:cubicBezTo>
                    <a:pt x="134" y="0"/>
                    <a:pt x="108" y="36"/>
                    <a:pt x="108" y="36"/>
                  </a:cubicBezTo>
                  <a:cubicBezTo>
                    <a:pt x="89" y="27"/>
                    <a:pt x="79" y="51"/>
                    <a:pt x="79" y="51"/>
                  </a:cubicBezTo>
                  <a:cubicBezTo>
                    <a:pt x="79" y="52"/>
                    <a:pt x="78" y="54"/>
                    <a:pt x="78" y="55"/>
                  </a:cubicBezTo>
                  <a:cubicBezTo>
                    <a:pt x="78" y="55"/>
                    <a:pt x="78" y="56"/>
                    <a:pt x="78" y="56"/>
                  </a:cubicBezTo>
                  <a:cubicBezTo>
                    <a:pt x="78" y="57"/>
                    <a:pt x="77" y="58"/>
                    <a:pt x="77" y="59"/>
                  </a:cubicBezTo>
                  <a:cubicBezTo>
                    <a:pt x="77" y="60"/>
                    <a:pt x="77" y="60"/>
                    <a:pt x="77" y="61"/>
                  </a:cubicBezTo>
                  <a:cubicBezTo>
                    <a:pt x="77" y="62"/>
                    <a:pt x="76" y="63"/>
                    <a:pt x="76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6" y="66"/>
                    <a:pt x="76" y="68"/>
                    <a:pt x="76" y="69"/>
                  </a:cubicBezTo>
                  <a:cubicBezTo>
                    <a:pt x="76" y="70"/>
                    <a:pt x="76" y="70"/>
                    <a:pt x="76" y="71"/>
                  </a:cubicBezTo>
                  <a:cubicBezTo>
                    <a:pt x="76" y="72"/>
                    <a:pt x="75" y="73"/>
                    <a:pt x="75" y="74"/>
                  </a:cubicBezTo>
                  <a:cubicBezTo>
                    <a:pt x="75" y="74"/>
                    <a:pt x="75" y="75"/>
                    <a:pt x="75" y="75"/>
                  </a:cubicBezTo>
                  <a:cubicBezTo>
                    <a:pt x="75" y="76"/>
                    <a:pt x="75" y="77"/>
                    <a:pt x="75" y="78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5" y="81"/>
                    <a:pt x="76" y="82"/>
                    <a:pt x="76" y="83"/>
                  </a:cubicBezTo>
                  <a:cubicBezTo>
                    <a:pt x="76" y="84"/>
                    <a:pt x="76" y="84"/>
                    <a:pt x="76" y="84"/>
                  </a:cubicBezTo>
                  <a:cubicBezTo>
                    <a:pt x="76" y="85"/>
                    <a:pt x="76" y="86"/>
                    <a:pt x="76" y="87"/>
                  </a:cubicBezTo>
                  <a:cubicBezTo>
                    <a:pt x="76" y="88"/>
                    <a:pt x="76" y="88"/>
                    <a:pt x="76" y="89"/>
                  </a:cubicBezTo>
                  <a:cubicBezTo>
                    <a:pt x="76" y="90"/>
                    <a:pt x="76" y="91"/>
                    <a:pt x="77" y="92"/>
                  </a:cubicBezTo>
                  <a:cubicBezTo>
                    <a:pt x="77" y="92"/>
                    <a:pt x="77" y="92"/>
                    <a:pt x="77" y="93"/>
                  </a:cubicBezTo>
                  <a:cubicBezTo>
                    <a:pt x="77" y="94"/>
                    <a:pt x="77" y="95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8" y="98"/>
                    <a:pt x="78" y="99"/>
                    <a:pt x="78" y="100"/>
                  </a:cubicBezTo>
                  <a:cubicBezTo>
                    <a:pt x="78" y="101"/>
                    <a:pt x="78" y="101"/>
                    <a:pt x="78" y="101"/>
                  </a:cubicBezTo>
                  <a:cubicBezTo>
                    <a:pt x="79" y="102"/>
                    <a:pt x="79" y="103"/>
                    <a:pt x="79" y="104"/>
                  </a:cubicBezTo>
                  <a:cubicBezTo>
                    <a:pt x="79" y="104"/>
                    <a:pt x="79" y="105"/>
                    <a:pt x="79" y="105"/>
                  </a:cubicBezTo>
                  <a:cubicBezTo>
                    <a:pt x="79" y="105"/>
                    <a:pt x="80" y="105"/>
                    <a:pt x="80" y="106"/>
                  </a:cubicBezTo>
                  <a:cubicBezTo>
                    <a:pt x="80" y="106"/>
                    <a:pt x="80" y="106"/>
                    <a:pt x="80" y="106"/>
                  </a:cubicBezTo>
                  <a:cubicBezTo>
                    <a:pt x="81" y="111"/>
                    <a:pt x="83" y="115"/>
                    <a:pt x="84" y="119"/>
                  </a:cubicBezTo>
                  <a:cubicBezTo>
                    <a:pt x="77" y="115"/>
                    <a:pt x="76" y="123"/>
                    <a:pt x="76" y="123"/>
                  </a:cubicBezTo>
                  <a:cubicBezTo>
                    <a:pt x="76" y="152"/>
                    <a:pt x="92" y="161"/>
                    <a:pt x="92" y="161"/>
                  </a:cubicBezTo>
                  <a:cubicBezTo>
                    <a:pt x="95" y="180"/>
                    <a:pt x="114" y="200"/>
                    <a:pt x="114" y="200"/>
                  </a:cubicBezTo>
                  <a:cubicBezTo>
                    <a:pt x="121" y="227"/>
                    <a:pt x="104" y="238"/>
                    <a:pt x="104" y="238"/>
                  </a:cubicBezTo>
                  <a:cubicBezTo>
                    <a:pt x="75" y="249"/>
                    <a:pt x="75" y="249"/>
                    <a:pt x="75" y="249"/>
                  </a:cubicBezTo>
                  <a:cubicBezTo>
                    <a:pt x="0" y="273"/>
                    <a:pt x="0" y="339"/>
                    <a:pt x="0" y="339"/>
                  </a:cubicBezTo>
                  <a:cubicBezTo>
                    <a:pt x="137" y="339"/>
                    <a:pt x="137" y="339"/>
                    <a:pt x="137" y="339"/>
                  </a:cubicBezTo>
                  <a:cubicBezTo>
                    <a:pt x="148" y="271"/>
                    <a:pt x="148" y="271"/>
                    <a:pt x="148" y="271"/>
                  </a:cubicBezTo>
                  <a:cubicBezTo>
                    <a:pt x="136" y="258"/>
                    <a:pt x="136" y="258"/>
                    <a:pt x="136" y="258"/>
                  </a:cubicBezTo>
                  <a:cubicBezTo>
                    <a:pt x="146" y="249"/>
                    <a:pt x="146" y="249"/>
                    <a:pt x="146" y="249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75" y="258"/>
                    <a:pt x="175" y="258"/>
                    <a:pt x="175" y="258"/>
                  </a:cubicBezTo>
                  <a:cubicBezTo>
                    <a:pt x="164" y="271"/>
                    <a:pt x="164" y="271"/>
                    <a:pt x="164" y="271"/>
                  </a:cubicBezTo>
                  <a:cubicBezTo>
                    <a:pt x="174" y="339"/>
                    <a:pt x="174" y="339"/>
                    <a:pt x="174" y="339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307" y="274"/>
                    <a:pt x="238" y="252"/>
                    <a:pt x="216" y="244"/>
                  </a:cubicBezTo>
                  <a:close/>
                  <a:moveTo>
                    <a:pt x="96" y="158"/>
                  </a:moveTo>
                  <a:cubicBezTo>
                    <a:pt x="94" y="157"/>
                    <a:pt x="86" y="153"/>
                    <a:pt x="81" y="139"/>
                  </a:cubicBezTo>
                  <a:cubicBezTo>
                    <a:pt x="81" y="139"/>
                    <a:pt x="77" y="124"/>
                    <a:pt x="81" y="123"/>
                  </a:cubicBezTo>
                  <a:cubicBezTo>
                    <a:pt x="81" y="123"/>
                    <a:pt x="86" y="119"/>
                    <a:pt x="93" y="136"/>
                  </a:cubicBezTo>
                  <a:cubicBezTo>
                    <a:pt x="94" y="139"/>
                    <a:pt x="96" y="142"/>
                    <a:pt x="97" y="143"/>
                  </a:cubicBezTo>
                  <a:cubicBezTo>
                    <a:pt x="97" y="143"/>
                    <a:pt x="82" y="98"/>
                    <a:pt x="105" y="72"/>
                  </a:cubicBezTo>
                  <a:cubicBezTo>
                    <a:pt x="105" y="72"/>
                    <a:pt x="155" y="137"/>
                    <a:pt x="211" y="104"/>
                  </a:cubicBezTo>
                  <a:cubicBezTo>
                    <a:pt x="211" y="131"/>
                    <a:pt x="211" y="131"/>
                    <a:pt x="211" y="131"/>
                  </a:cubicBezTo>
                  <a:cubicBezTo>
                    <a:pt x="211" y="138"/>
                    <a:pt x="211" y="143"/>
                    <a:pt x="215" y="136"/>
                  </a:cubicBezTo>
                  <a:cubicBezTo>
                    <a:pt x="222" y="120"/>
                    <a:pt x="222" y="130"/>
                    <a:pt x="222" y="130"/>
                  </a:cubicBezTo>
                  <a:cubicBezTo>
                    <a:pt x="220" y="148"/>
                    <a:pt x="212" y="156"/>
                    <a:pt x="206" y="161"/>
                  </a:cubicBezTo>
                  <a:cubicBezTo>
                    <a:pt x="201" y="176"/>
                    <a:pt x="193" y="190"/>
                    <a:pt x="183" y="201"/>
                  </a:cubicBezTo>
                  <a:cubicBezTo>
                    <a:pt x="152" y="236"/>
                    <a:pt x="121" y="201"/>
                    <a:pt x="121" y="201"/>
                  </a:cubicBezTo>
                  <a:cubicBezTo>
                    <a:pt x="109" y="191"/>
                    <a:pt x="101" y="175"/>
                    <a:pt x="96" y="158"/>
                  </a:cubicBezTo>
                  <a:close/>
                  <a:moveTo>
                    <a:pt x="185" y="222"/>
                  </a:moveTo>
                  <a:cubicBezTo>
                    <a:pt x="166" y="245"/>
                    <a:pt x="166" y="245"/>
                    <a:pt x="166" y="245"/>
                  </a:cubicBezTo>
                  <a:cubicBezTo>
                    <a:pt x="147" y="245"/>
                    <a:pt x="147" y="245"/>
                    <a:pt x="147" y="245"/>
                  </a:cubicBezTo>
                  <a:cubicBezTo>
                    <a:pt x="117" y="225"/>
                    <a:pt x="117" y="225"/>
                    <a:pt x="117" y="225"/>
                  </a:cubicBezTo>
                  <a:cubicBezTo>
                    <a:pt x="117" y="225"/>
                    <a:pt x="119" y="216"/>
                    <a:pt x="119" y="204"/>
                  </a:cubicBezTo>
                  <a:cubicBezTo>
                    <a:pt x="119" y="204"/>
                    <a:pt x="132" y="221"/>
                    <a:pt x="152" y="220"/>
                  </a:cubicBezTo>
                  <a:cubicBezTo>
                    <a:pt x="152" y="220"/>
                    <a:pt x="171" y="222"/>
                    <a:pt x="185" y="204"/>
                  </a:cubicBezTo>
                  <a:lnTo>
                    <a:pt x="185" y="222"/>
                  </a:lnTo>
                  <a:close/>
                </a:path>
              </a:pathLst>
            </a:custGeom>
            <a:solidFill>
              <a:srgbClr val="4353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10" name="文本框 116"/>
            <p:cNvSpPr txBox="1"/>
            <p:nvPr/>
          </p:nvSpPr>
          <p:spPr>
            <a:xfrm>
              <a:off x="1278815" y="3760218"/>
              <a:ext cx="1795689" cy="4911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800" dirty="0" smtClean="0">
                  <a:effectLst>
                    <a:innerShdw blurRad="38100" dist="50800" dir="13500000">
                      <a:prstClr val="black">
                        <a:alpha val="60000"/>
                      </a:prstClr>
                    </a:innerShdw>
                  </a:effectLst>
                  <a:cs typeface="+mn-ea"/>
                  <a:sym typeface="+mn-lt"/>
                </a:rPr>
                <a:t>视觉小百科</a:t>
              </a:r>
              <a:endParaRPr lang="zh-CN" altLang="en-US" sz="1800" dirty="0" smtClean="0">
                <a:effectLst>
                  <a:innerShdw blurRad="38100" dist="50800" dir="13500000">
                    <a:prstClr val="black">
                      <a:alpha val="60000"/>
                    </a:prstClr>
                  </a:innerShdw>
                </a:effectLst>
                <a:cs typeface="+mn-ea"/>
                <a:sym typeface="+mn-lt"/>
              </a:endParaRPr>
            </a:p>
          </p:txBody>
        </p:sp>
      </p:grpSp>
      <p:sp>
        <p:nvSpPr>
          <p:cNvPr id="34" name="文本框 129"/>
          <p:cNvSpPr txBox="1"/>
          <p:nvPr/>
        </p:nvSpPr>
        <p:spPr>
          <a:xfrm>
            <a:off x="4775388" y="1899016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处理解决可能发生的设备异常；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5" name="文本框 129"/>
          <p:cNvSpPr txBox="1"/>
          <p:nvPr/>
        </p:nvSpPr>
        <p:spPr>
          <a:xfrm>
            <a:off x="4776023" y="2683241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对现场人员进行培训指导；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6" name="文本框 129"/>
          <p:cNvSpPr txBox="1"/>
          <p:nvPr/>
        </p:nvSpPr>
        <p:spPr>
          <a:xfrm>
            <a:off x="4775388" y="3277601"/>
            <a:ext cx="3228340" cy="49911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lvl="0" indent="0">
              <a:lnSpc>
                <a:spcPct val="200000"/>
              </a:lnSpc>
              <a:buFont typeface="+mj-ea"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备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试完成后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：售后服务一年；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7" name="文本框 129"/>
          <p:cNvSpPr txBox="1"/>
          <p:nvPr/>
        </p:nvSpPr>
        <p:spPr>
          <a:xfrm>
            <a:off x="4775388" y="4082781"/>
            <a:ext cx="3228340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若客户提出设备升级需求，我们会及时为您提供升级新方案。</a:t>
            </a:r>
            <a:endParaRPr lang="zh-CN" altLang="en-US" sz="1400" dirty="0"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96890" y="850265"/>
            <a:ext cx="1350010" cy="5187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感谢关注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920" y="3957320"/>
            <a:ext cx="2835275" cy="476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dirty="0">
                <a:solidFill>
                  <a:schemeClr val="tx2"/>
                </a:solidFill>
              </a:rPr>
              <a:t>更多信息请访问：</a:t>
            </a:r>
            <a:r>
              <a:rPr lang="en-US" altLang="zh-CN" sz="1400" dirty="0">
                <a:solidFill>
                  <a:schemeClr val="tx2"/>
                </a:solidFill>
              </a:rPr>
              <a:t>www.ytzrtx.com</a:t>
            </a:r>
            <a:endParaRPr lang="en-US" altLang="zh-CN" sz="1400" dirty="0">
              <a:solidFill>
                <a:schemeClr val="tx2"/>
              </a:solidFill>
            </a:endParaRPr>
          </a:p>
        </p:txBody>
      </p:sp>
      <p:pic>
        <p:nvPicPr>
          <p:cNvPr id="11" name="图片 10" descr="12月3日 (3)(4)444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1368425"/>
            <a:ext cx="2005965" cy="26746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899025" y="3027045"/>
            <a:ext cx="1134745" cy="3263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视频号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635" y="1782445"/>
            <a:ext cx="1170940" cy="118491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946265" y="3027045"/>
            <a:ext cx="1280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抖音</a:t>
            </a:r>
            <a:endParaRPr lang="zh-CN" altLang="en-US"/>
          </a:p>
        </p:txBody>
      </p:sp>
      <p:pic>
        <p:nvPicPr>
          <p:cNvPr id="5" name="图片 4" descr="3读码器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485" y="2892425"/>
            <a:ext cx="2575560" cy="148526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8"/>
          <p:cNvSpPr/>
          <p:nvPr/>
        </p:nvSpPr>
        <p:spPr>
          <a:xfrm>
            <a:off x="-9071" y="0"/>
            <a:ext cx="5167148" cy="5167148"/>
          </a:xfrm>
          <a:custGeom>
            <a:avLst/>
            <a:gdLst>
              <a:gd name="connsiteX0" fmla="*/ 0 w 5896303"/>
              <a:gd name="connsiteY0" fmla="*/ 0 h 5896303"/>
              <a:gd name="connsiteX1" fmla="*/ 5896303 w 5896303"/>
              <a:gd name="connsiteY1" fmla="*/ 5896303 h 5896303"/>
              <a:gd name="connsiteX2" fmla="*/ 5579364 w 5896303"/>
              <a:gd name="connsiteY2" fmla="*/ 5896303 h 5896303"/>
              <a:gd name="connsiteX3" fmla="*/ 0 w 5896303"/>
              <a:gd name="connsiteY3" fmla="*/ 316939 h 5896303"/>
              <a:gd name="connsiteX4" fmla="*/ 0 w 5896303"/>
              <a:gd name="connsiteY4" fmla="*/ 0 h 589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96303" h="5896303">
                <a:moveTo>
                  <a:pt x="0" y="0"/>
                </a:moveTo>
                <a:lnTo>
                  <a:pt x="5896303" y="5896303"/>
                </a:lnTo>
                <a:lnTo>
                  <a:pt x="5579364" y="5896303"/>
                </a:lnTo>
                <a:lnTo>
                  <a:pt x="0" y="316939"/>
                </a:lnTo>
                <a:lnTo>
                  <a:pt x="0" y="0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3" name="等腰三角形 5"/>
          <p:cNvSpPr/>
          <p:nvPr/>
        </p:nvSpPr>
        <p:spPr>
          <a:xfrm flipV="1">
            <a:off x="762656" y="319251"/>
            <a:ext cx="2957221" cy="1443016"/>
          </a:xfrm>
          <a:prstGeom prst="triangle">
            <a:avLst/>
          </a:prstGeom>
          <a:noFill/>
          <a:ln w="28575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4" name="等腰三角形 4"/>
          <p:cNvSpPr/>
          <p:nvPr/>
        </p:nvSpPr>
        <p:spPr>
          <a:xfrm flipV="1">
            <a:off x="762656" y="-1"/>
            <a:ext cx="2957221" cy="1443016"/>
          </a:xfrm>
          <a:prstGeom prst="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>
            <p:custDataLst>
              <p:tags r:id="rId1"/>
            </p:custDataLst>
          </p:nvPr>
        </p:nvSpPr>
        <p:spPr>
          <a:xfrm>
            <a:off x="3308359" y="162226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项目描述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7" name="TextBox 3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08580" y="164465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01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2" name="TextBox 3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9125" y="220916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02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7" name="Text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19830" y="277114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03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2" name="Text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27195" y="329120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04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TextBox 3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42180" y="3827145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05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TextBox 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8435" y="4359910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06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3880593" y="215800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项目验证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4992577" y="322809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逻辑流程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3" name="文本框 32"/>
          <p:cNvSpPr txBox="1"/>
          <p:nvPr>
            <p:custDataLst>
              <p:tags r:id="rId10"/>
            </p:custDataLst>
          </p:nvPr>
        </p:nvSpPr>
        <p:spPr>
          <a:xfrm>
            <a:off x="4463192" y="2692826"/>
            <a:ext cx="334710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配置清单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391615" y="104764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Contents </a:t>
            </a:r>
            <a:endParaRPr kumimoji="1" lang="en-US" altLang="zh-CN" sz="2800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r>
              <a:rPr kumimoji="1" lang="zh-CN" altLang="en-US" sz="2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  <a:endParaRPr kumimoji="1"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>
            <p:custDataLst>
              <p:tags r:id="rId11"/>
            </p:custDataLst>
          </p:nvPr>
        </p:nvSpPr>
        <p:spPr>
          <a:xfrm>
            <a:off x="5442157" y="3793875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评估结果</a:t>
            </a:r>
            <a:r>
              <a:rPr kumimoji="1" lang="en-US" altLang="zh-CN" sz="2100" dirty="0">
                <a:cs typeface="+mn-ea"/>
                <a:sym typeface="+mn-lt"/>
              </a:rPr>
              <a:t>&amp;</a:t>
            </a:r>
            <a:r>
              <a:rPr kumimoji="1" lang="zh-CN" altLang="en-US" sz="2100" dirty="0">
                <a:cs typeface="+mn-ea"/>
                <a:sym typeface="+mn-lt"/>
              </a:rPr>
              <a:t>注意事项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5958412" y="429870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售后服务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pic>
        <p:nvPicPr>
          <p:cNvPr id="5" name="图片 4" descr="3读码器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31470" y="3344545"/>
            <a:ext cx="2277110" cy="131254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bldLvl="0" animBg="1"/>
      <p:bldP spid="7" grpId="0" bldLvl="0" animBg="1"/>
      <p:bldP spid="12" grpId="0" bldLvl="0" animBg="1"/>
      <p:bldP spid="17" grpId="0" bldLvl="0" animBg="1"/>
      <p:bldP spid="22" grpId="0" bldLvl="0" animBg="1"/>
      <p:bldP spid="27" grpId="0"/>
      <p:bldP spid="29" grpId="0"/>
      <p:bldP spid="31" grpId="0"/>
      <p:bldP spid="33" grpId="0"/>
      <p:bldP spid="35" grpId="0"/>
      <p:bldP spid="6" grpId="0" bldLvl="0" animBg="1"/>
      <p:bldP spid="8" grpId="0"/>
      <p:bldP spid="9" grpId="0" bldLvl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1</a:t>
            </a:r>
            <a:r>
              <a:rPr lang="zh-CN" altLang="en-US" sz="4000" dirty="0"/>
              <a:t>、项目描述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617220" y="956310"/>
            <a:ext cx="2752090" cy="3231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endParaRPr lang="zh-CN" altLang="en-US" sz="1400" dirty="0"/>
          </a:p>
          <a:p>
            <a:pPr>
              <a:spcAft>
                <a:spcPts val="800"/>
              </a:spcAft>
              <a:defRPr sz="900" b="1"/>
            </a:pPr>
            <a:r>
              <a:t>●码材质：纸质</a:t>
            </a:r>
          </a:p>
          <a:p>
            <a:pPr>
              <a:spcAft>
                <a:spcPts val="800"/>
              </a:spcAft>
              <a:defRPr sz="900" b="1"/>
            </a:pPr>
            <a:r>
              <a:t>●码类型：二维码</a:t>
            </a:r>
          </a:p>
          <a:p>
            <a:pPr>
              <a:spcAft>
                <a:spcPts val="800"/>
              </a:spcAft>
              <a:defRPr sz="900" b="1"/>
            </a:pPr>
            <a:r>
              <a:t>●识别范围(mm * mm)：200.0 * 200.0</a:t>
            </a:r>
          </a:p>
          <a:p>
            <a:pPr>
              <a:spcAft>
                <a:spcPts val="800"/>
              </a:spcAft>
              <a:defRPr sz="900" b="1"/>
            </a:pPr>
            <a:r>
              <a:t>●码尺寸(mm * mm)：200*200</a:t>
            </a:r>
          </a:p>
          <a:p>
            <a:pPr>
              <a:spcAft>
                <a:spcPts val="800"/>
              </a:spcAft>
              <a:defRPr sz="900" b="1"/>
            </a:pPr>
            <a:r>
              <a:t>●最小单元格尺寸(mil)：16</a:t>
            </a:r>
          </a:p>
          <a:p>
            <a:pPr>
              <a:spcAft>
                <a:spcPts val="800"/>
              </a:spcAft>
              <a:defRPr sz="900" b="1"/>
            </a:pPr>
            <a:r>
              <a:t>●最大工作距离(mm)：不限制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●最小工作距离(mm)：不限制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●每秒拍照次数(pcs/s)：10</a:t>
            </a:r>
          </a:p>
          <a:p>
            <a:pPr>
              <a:spcAft>
                <a:spcPts val="800"/>
              </a:spcAft>
              <a:defRPr sz="900" b="1"/>
            </a:pPr>
            <a:r>
              <a:t>●单次拍照识别码数量(pcs)：30</a:t>
            </a:r>
          </a:p>
          <a:p>
            <a:pPr>
              <a:spcAft>
                <a:spcPts val="800"/>
              </a:spcAft>
              <a:defRPr sz="900" b="1"/>
            </a:pPr>
            <a:r>
              <a:t>●读码时产品运动速度(m/s)：0</a:t>
            </a:r>
          </a:p>
          <a:p>
            <a:pPr>
              <a:defRPr sz="900" b="1"/>
            </a:pPr>
            <a:r>
              <a:t>●工作距离(mm)：100-2000</a:t>
            </a:r>
          </a:p>
        </p:txBody>
      </p:sp>
      <p:sp>
        <p:nvSpPr>
          <p:cNvPr id="7" name="矩形 6"/>
          <p:cNvSpPr/>
          <p:nvPr/>
        </p:nvSpPr>
        <p:spPr>
          <a:xfrm>
            <a:off x="4298315" y="796290"/>
            <a:ext cx="4532630" cy="40049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654675" y="4102735"/>
            <a:ext cx="2232025" cy="2965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方案布局图</a:t>
            </a:r>
            <a:r>
              <a:rPr lang="zh-CN" altLang="en-US"/>
              <a:t>占位符</a:t>
            </a:r>
            <a:endParaRPr lang="zh-CN" altLang="en-US"/>
          </a:p>
        </p:txBody>
      </p:sp>
      <p:sp>
        <p:nvSpPr>
          <p:cNvPr id="8" name="テキスト ボックス 48"/>
          <p:cNvSpPr txBox="1"/>
          <p:nvPr/>
        </p:nvSpPr>
        <p:spPr>
          <a:xfrm>
            <a:off x="5996305" y="4404995"/>
            <a:ext cx="1029970" cy="2470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zh-CN" altLang="en-US" sz="1400">
                <a:sym typeface="+mn-ea"/>
              </a:rPr>
              <a:t>方案布局图</a:t>
            </a:r>
            <a:endParaRPr kumimoji="1" lang="ja-JP" altLang="en-US" sz="1400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 advClick="0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26" name="矩形 25"/>
          <p:cNvSpPr/>
          <p:nvPr/>
        </p:nvSpPr>
        <p:spPr>
          <a:xfrm>
            <a:off x="831989" y="4381223"/>
            <a:ext cx="3960000" cy="55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视野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图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30" name="Picture 29" descr="视野图_读码器视野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614" y="1934940"/>
            <a:ext cx="2530030" cy="231828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1988" y="4057223"/>
            <a:ext cx="3960000" cy="5400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/>
          <a:p>
            <a:pPr algn="ctr">
              <a:defRPr sz="1200" b="1">
                <a:solidFill>
                  <a:srgbClr val="1E4682"/>
                </a:solidFill>
              </a:defRPr>
            </a:pPr>
            <a:r>
              <a:t>A(工作距离) = 100-2000mm, B(识别范围宽度) = 173.3mm, C(识别范围长度) = 258.4mm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850050" y="1487894"/>
          <a:ext cx="2993136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568"/>
                <a:gridCol w="1496568"/>
              </a:tblGrid>
              <a:tr h="64516"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参数值</a:t>
                      </a:r>
                    </a:p>
                  </a:txBody>
                  <a:tcPr/>
                </a:tc>
              </a:tr>
              <a:tr h="6451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读码器型号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OPT-IDE1-R200</a:t>
                      </a:r>
                    </a:p>
                  </a:txBody>
                  <a:tcPr/>
                </a:tc>
              </a:tr>
              <a:tr h="6451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读码器类型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读码器</a:t>
                      </a:r>
                    </a:p>
                  </a:txBody>
                  <a:tcPr/>
                </a:tc>
              </a:tr>
              <a:tr h="6451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读码器分辨率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5440 * 3648</a:t>
                      </a:r>
                    </a:p>
                  </a:txBody>
                  <a:tcPr/>
                </a:tc>
              </a:tr>
              <a:tr h="6451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支持码类型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一维码:Code39、Code128、EAN8、EAN13、UPC_A、UPC_E、Code93、GS1-128、GS1-DataBar扩展、ITF、PHARMACODE、CODABAR等;二维码:QR Code、Data Matrix、PDF417等</a:t>
                      </a:r>
                    </a:p>
                  </a:txBody>
                  <a:tcPr/>
                </a:tc>
              </a:tr>
              <a:tr h="6451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通信接口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UDP、TCP、Serial、Http、Modbus、FTP、Profinet、Ethernet/IP通讯等</a:t>
                      </a:r>
                    </a:p>
                  </a:txBody>
                  <a:tcPr/>
                </a:tc>
              </a:tr>
              <a:tr h="6451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MH1620M</a:t>
                      </a:r>
                    </a:p>
                  </a:txBody>
                  <a:tcPr/>
                </a:tc>
              </a:tr>
              <a:tr h="6451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镜头品牌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大华/dahua</a:t>
                      </a:r>
                    </a:p>
                  </a:txBody>
                  <a:tcPr/>
                </a:tc>
              </a:tr>
              <a:tr h="6451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镜头焦距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16mm</a:t>
                      </a:r>
                    </a:p>
                  </a:txBody>
                  <a:tcPr/>
                </a:tc>
              </a:tr>
              <a:tr h="6451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镜头接口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C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3531870" y="3804920"/>
            <a:ext cx="2982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检测流程图</a:t>
            </a:r>
            <a:r>
              <a:rPr lang="zh-CN" altLang="en-US"/>
              <a:t>占位符</a:t>
            </a:r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sp>
        <p:nvSpPr>
          <p:cNvPr id="464" name="文本框 32"/>
          <p:cNvSpPr txBox="1"/>
          <p:nvPr/>
        </p:nvSpPr>
        <p:spPr>
          <a:xfrm>
            <a:off x="239217" y="810159"/>
            <a:ext cx="499110" cy="1494107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构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65" name="Picture 464" descr="系统硬件配置示意图_读码器配置图_中孔背光_1台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612" y="732234"/>
            <a:ext cx="6200775" cy="3679031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pic>
        <p:nvPicPr>
          <p:cNvPr id="4" name="Picture 3" descr="相机尺寸图_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000" y="1800000"/>
            <a:ext cx="1755599" cy="15834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80000" y="3671422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相机尺寸图</a:t>
            </a:r>
          </a:p>
        </p:txBody>
      </p:sp>
      <p:pic>
        <p:nvPicPr>
          <p:cNvPr id="6" name="Picture 5" descr="镜头尺寸图_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599" y="1800000"/>
            <a:ext cx="1755599" cy="259673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55599" y="4684735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镜头尺寸图</a:t>
            </a:r>
          </a:p>
        </p:txBody>
      </p:sp>
      <p:pic>
        <p:nvPicPr>
          <p:cNvPr id="8" name="Picture 7" descr="光源尺寸图_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1199" y="1800000"/>
            <a:ext cx="1755599" cy="99656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31199" y="3084561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光源尺寸图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95347" y="828765"/>
          <a:ext cx="5231384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97"/>
                <a:gridCol w="871897"/>
                <a:gridCol w="871897"/>
                <a:gridCol w="871897"/>
                <a:gridCol w="871897"/>
                <a:gridCol w="871899"/>
              </a:tblGrid>
              <a:tr h="432000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单位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厂家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读码器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OPT-IDE1-R200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奥普特/OPT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镜头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MH1620M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大华/dahua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光源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OPT-FLA220210K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奥普特/OPT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软件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OPTIDViewer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奥普特/OPT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逻辑流程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图像采集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参数组配置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创建5组参数组，启用轮询功能，覆盖不同曝光(微秒)、增益、伽马值组合，确保纸质二维码在不同光照条件下稳定采集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曝光设置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固定曝光时间为800微秒，平衡图像亮度与帧率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增益控制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设置增益为40，避免噪点干扰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光源配置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启用全部光源通道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调节亮度至70%，防止纸质反光过强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对焦设置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采用全局自动对焦，确保200×200mm范围内二维码清晰成像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预处理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膨胀处理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核大小3×3，迭代次数1，消除纸质二维码边缘毛刺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高斯滤波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核大小5×5，降低高频噪声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对比度拉伸</a:t>
            </a:r>
          </a:p>
        </p:txBody>
      </p:sp>
    </p:spTree>
  </p:cSld>
  <p:clrMapOvr>
    <a:masterClrMapping/>
  </p:clrMapOvr>
  <p:transition spd="med" advClick="0" advTm="0">
    <p:fade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5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6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7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8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9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1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2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5.xml><?xml version="1.0" encoding="utf-8"?>
<p:tagLst xmlns:p="http://schemas.openxmlformats.org/presentationml/2006/main">
  <p:tag name="KSO_WPP_MARK_KEY" val="c471632c-7549-4b27-a1cc-06a61cb12b5b"/>
  <p:tag name="COMMONDATA" val="eyJoZGlkIjoiZjAxMTJhOTdhYmExNjczZmFmMDgzNzk2N2NkOGE2YT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403</Words>
  <Application>WPS 演示</Application>
  <PresentationFormat>全屏显示(16:9)</PresentationFormat>
  <Paragraphs>122</Paragraphs>
  <Slides>13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Wingdings</vt:lpstr>
      <vt:lpstr>Agency FB</vt:lpstr>
      <vt:lpstr>方正正黑简体</vt:lpstr>
      <vt:lpstr>黑体</vt:lpstr>
      <vt:lpstr>Calibri</vt:lpstr>
      <vt:lpstr>Franklin Gothic Medium</vt:lpstr>
      <vt:lpstr>Arial Unicode MS</vt:lpstr>
      <vt:lpstr>等线</vt:lpstr>
      <vt:lpstr>www.2ppt.com</vt:lpstr>
      <vt:lpstr>自定义设计方案</vt:lpstr>
      <vt:lpstr>1_www.2ppt.com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www.2ppt.com-爱PPT提供免费下载</Company>
  <LinksUpToDate>false</LinksUpToDate>
  <SharedDoc>false</SharedDoc>
  <HyperlinksChanged>false</HyperlinksChanged>
  <AppVersion>14.0000</AppVersion>
  <Manager>www.2ppt.com-爱PPT提供免费下载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www.2ppt.com-爱PPT提供免费下载</dc:title>
  <dc:creator>www.2ppt.com-爱PPT提供免费下载</dc:creator>
  <cp:keywords>www.2ppt.com-爱PPT提供免费下载</cp:keywords>
  <dc:description>www.2ppt.com-爱PPT提供免费下载</dc:description>
  <dc:subject>www.2ppt.com-爱PPT提供免费下载</dc:subject>
  <cp:category>www.2ppt.com-爱PPT提供免费下载</cp:category>
  <cp:lastModifiedBy>FairyStory</cp:lastModifiedBy>
  <cp:revision>23</cp:revision>
  <dcterms:created xsi:type="dcterms:W3CDTF">2017-03-04T06:55:00Z</dcterms:created>
  <dcterms:modified xsi:type="dcterms:W3CDTF">2025-12-20T00:28:14Z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F1EB6D40618842609876C43580EDDA21_12</vt:lpwstr>
  </property>
  <property fmtid="{D5CDD505-2E9C-101B-9397-08002B2CF9AE}" pid="3" name="KSOProductBuildVer">
    <vt:lpwstr>2052-12.1.0.24034</vt:lpwstr>
  </property>
</Properties>
</file>