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handoutMasterIdLst>
    <p:handoutMasterId r:id="rId19"/>
  </p:handoutMasterIdLst>
  <p:sldIdLst>
    <p:sldId id="288" r:id="rId5"/>
    <p:sldId id="289" r:id="rId7"/>
    <p:sldId id="315" r:id="rId8"/>
    <p:sldId id="317" r:id="rId9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8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A5"/>
    <a:srgbClr val="2D7DE4"/>
    <a:srgbClr val="04477E"/>
    <a:srgbClr val="0E1840"/>
    <a:srgbClr val="009FFB"/>
    <a:srgbClr val="2D7EE4"/>
    <a:srgbClr val="B6B3AE"/>
    <a:srgbClr val="2C7CE3"/>
    <a:srgbClr val="2D7FE6"/>
    <a:srgbClr val="2C7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2" autoAdjust="0"/>
  </p:normalViewPr>
  <p:slideViewPr>
    <p:cSldViewPr snapToGrid="0" showGuides="1">
      <p:cViewPr>
        <p:scale>
          <a:sx n="66" d="100"/>
          <a:sy n="66" d="100"/>
        </p:scale>
        <p:origin x="-432" y="-16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tags" Target="tags/tag7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tags" Target="../tags/tag72.xml"/><Relationship Id="rId11" Type="http://schemas.openxmlformats.org/officeDocument/2006/relationships/tags" Target="../tags/tag73.xml"/><Relationship Id="rId12" Type="http://schemas.openxmlformats.org/officeDocument/2006/relationships/tags" Target="../tags/tag74.xml"/><Relationship Id="rId13" Type="http://schemas.openxmlformats.org/officeDocument/2006/relationships/image" Target="../media/image2.png"/><Relationship Id="rId14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609" y="1593407"/>
            <a:ext cx="467296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b="1" dirty="0" smtClean="0">
              <a:solidFill>
                <a:srgbClr val="526580"/>
              </a:solidFill>
              <a:cs typeface="+mn-ea"/>
              <a:sym typeface="+mn-lt"/>
            </a:endParaRPr>
          </a:p>
          <a:p>
            <a:pPr algn="l">
              <a:defRPr sz="2800" b="1"/>
            </a:pPr>
            <a:r>
              <a:t>二维码读取方案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747" y="2630281"/>
            <a:ext cx="44369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359AD3"/>
                </a:solidFill>
                <a:sym typeface="+mn-ea"/>
              </a:rPr>
              <a:t>推动机器视觉无所不在的存在</a:t>
            </a:r>
            <a:endParaRPr kumimoji="1" lang="zh-CN" altLang="en-US" sz="1600" dirty="0">
              <a:solidFill>
                <a:srgbClr val="43536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4" name="图片 3" descr="3读码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330" y="2967355"/>
            <a:ext cx="2349500" cy="135509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2" grpId="0" bldLvl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设置ROI索引1-2对应传送带左右两侧检测区域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解码参数设置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启用QR Code解码（版本自动识别）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极性设为"深色符号浅色背景"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最大解码数设为2（匹配单次识别2个二维码需求）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质量评估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启用ISO/IEC15415验证（确保金属码刻印质量达标）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条码去重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启用逐帧去重（防止传送带运动导致的重复识别）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读取次数阈值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设置为3次（应对0.2m/s运动速度下的稳定性）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无读补齐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启用ROI级NG输出（未识别区域输出"NG_XX"标识）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TCP服务端配置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端口设置为5000（与PLC通讯）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输出CSV格式（包含ROI编号+码值+质量等级）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解码率监控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每1000帧统计一次（匹配10fps采集频率）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错误日志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记录PPM值&lt;1000像素的异常情况（监控最小单元格15mil识别能力）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altLang="zh-CN" sz="4000" dirty="0"/>
              <a:t>5</a:t>
            </a:r>
            <a:r>
              <a:rPr lang="zh-CN" altLang="en-US" sz="4000" dirty="0"/>
              <a:t>、评估结果</a:t>
            </a:r>
            <a:r>
              <a:rPr lang="en-US" altLang="zh-CN" sz="4000" dirty="0"/>
              <a:t>&amp;</a:t>
            </a:r>
            <a:r>
              <a:rPr lang="zh-CN" altLang="en-US" sz="4000" dirty="0"/>
              <a:t>注意事项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7810" y="1078865"/>
            <a:ext cx="8561070" cy="346075"/>
          </a:xfrm>
          <a:prstGeom prst="rect">
            <a:avLst/>
          </a:prstGeom>
        </p:spPr>
        <p:txBody>
          <a:bodyPr wrap="square">
            <a:no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00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7999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风险点：金属材质反光可能导致图像过曝或眩光干扰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解决方案：采用漫射环形光源+相机增益控制（40%）+ROI局部对焦消除反光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48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8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756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风险点：工作距离跨度大（100-2000mm）易导致焦距失配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解决方案：配置16mm定焦镜头+双ROI自动对焦功能覆盖全距离范围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396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04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风险点：金属码刻印深度不均可能影响解码稳定性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解决方案：启用ISO/IEC15415质量检测+设置最小单元格15mil识别阈值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6</a:t>
            </a:r>
            <a:r>
              <a:rPr lang="zh-CN" altLang="en-US" sz="4000" dirty="0"/>
              <a:t>、</a:t>
            </a:r>
            <a:r>
              <a:rPr lang="zh-CN" altLang="en-US" sz="4000" dirty="0"/>
              <a:t>售后服务</a:t>
            </a:r>
            <a:endParaRPr lang="zh-CN" altLang="en-US" sz="4000" dirty="0"/>
          </a:p>
        </p:txBody>
      </p:sp>
      <p:sp>
        <p:nvSpPr>
          <p:cNvPr id="4" name="任意多边形 3"/>
          <p:cNvSpPr/>
          <p:nvPr/>
        </p:nvSpPr>
        <p:spPr>
          <a:xfrm>
            <a:off x="1815304" y="1303941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129"/>
          <p:cNvSpPr txBox="1"/>
          <p:nvPr/>
        </p:nvSpPr>
        <p:spPr>
          <a:xfrm>
            <a:off x="4775388" y="1032876"/>
            <a:ext cx="3228659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3" name="组合 15"/>
          <p:cNvGrpSpPr/>
          <p:nvPr/>
        </p:nvGrpSpPr>
        <p:grpSpPr>
          <a:xfrm>
            <a:off x="2341892" y="1333557"/>
            <a:ext cx="2334087" cy="3072425"/>
            <a:chOff x="3122523" y="1778076"/>
            <a:chExt cx="3112116" cy="4096567"/>
          </a:xfrm>
        </p:grpSpPr>
        <p:grpSp>
          <p:nvGrpSpPr>
            <p:cNvPr id="14" name="组合 13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2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31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3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65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3951573" y="1726686"/>
                <a:ext cx="3402798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71"/>
          <p:cNvGrpSpPr/>
          <p:nvPr/>
        </p:nvGrpSpPr>
        <p:grpSpPr>
          <a:xfrm>
            <a:off x="1759044" y="1050052"/>
            <a:ext cx="857404" cy="971444"/>
            <a:chOff x="1953260" y="1414909"/>
            <a:chExt cx="1143056" cy="1295559"/>
          </a:xfrm>
        </p:grpSpPr>
        <p:grpSp>
          <p:nvGrpSpPr>
            <p:cNvPr id="22" name="组合 72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75" name="圆角矩形 7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78"/>
          <p:cNvGrpSpPr/>
          <p:nvPr/>
        </p:nvGrpSpPr>
        <p:grpSpPr>
          <a:xfrm>
            <a:off x="1738160" y="4036847"/>
            <a:ext cx="857403" cy="971444"/>
            <a:chOff x="1925418" y="5398225"/>
            <a:chExt cx="1143055" cy="1295559"/>
          </a:xfrm>
        </p:grpSpPr>
        <p:grpSp>
          <p:nvGrpSpPr>
            <p:cNvPr id="24" name="组合 79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8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85"/>
          <p:cNvGrpSpPr/>
          <p:nvPr/>
        </p:nvGrpSpPr>
        <p:grpSpPr>
          <a:xfrm>
            <a:off x="2636182" y="3294915"/>
            <a:ext cx="859981" cy="971444"/>
            <a:chOff x="3122624" y="4408754"/>
            <a:chExt cx="1146492" cy="1295559"/>
          </a:xfrm>
        </p:grpSpPr>
        <p:grpSp>
          <p:nvGrpSpPr>
            <p:cNvPr id="26" name="组合 86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8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文本框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92"/>
          <p:cNvGrpSpPr/>
          <p:nvPr/>
        </p:nvGrpSpPr>
        <p:grpSpPr>
          <a:xfrm>
            <a:off x="2636182" y="1792945"/>
            <a:ext cx="846068" cy="971444"/>
            <a:chOff x="3122624" y="2405662"/>
            <a:chExt cx="1127943" cy="1295559"/>
          </a:xfrm>
        </p:grpSpPr>
        <p:grpSp>
          <p:nvGrpSpPr>
            <p:cNvPr id="28" name="组合 93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9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文本框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99"/>
          <p:cNvGrpSpPr/>
          <p:nvPr/>
        </p:nvGrpSpPr>
        <p:grpSpPr>
          <a:xfrm>
            <a:off x="2977698" y="2533587"/>
            <a:ext cx="853211" cy="971444"/>
            <a:chOff x="3577919" y="3393414"/>
            <a:chExt cx="1137467" cy="1295559"/>
          </a:xfrm>
        </p:grpSpPr>
        <p:grpSp>
          <p:nvGrpSpPr>
            <p:cNvPr id="32" name="组合 100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03" name="圆角矩形 10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6"/>
          <p:cNvGrpSpPr/>
          <p:nvPr/>
        </p:nvGrpSpPr>
        <p:grpSpPr>
          <a:xfrm>
            <a:off x="869906" y="2145631"/>
            <a:ext cx="1607038" cy="1423772"/>
            <a:chOff x="1082221" y="2876021"/>
            <a:chExt cx="2142438" cy="1898802"/>
          </a:xfrm>
        </p:grpSpPr>
        <p:sp>
          <p:nvSpPr>
            <p:cNvPr id="108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43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16"/>
            <p:cNvSpPr txBox="1"/>
            <p:nvPr/>
          </p:nvSpPr>
          <p:spPr>
            <a:xfrm>
              <a:off x="1278815" y="3760218"/>
              <a:ext cx="1795689" cy="49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cs typeface="+mn-ea"/>
                  <a:sym typeface="+mn-lt"/>
                </a:rPr>
                <a:t>视觉小百科</a:t>
              </a:r>
              <a:endParaRPr lang="zh-CN" altLang="en-US" sz="18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文本框 129"/>
          <p:cNvSpPr txBox="1"/>
          <p:nvPr/>
        </p:nvSpPr>
        <p:spPr>
          <a:xfrm>
            <a:off x="4775388" y="1899016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文本框 129"/>
          <p:cNvSpPr txBox="1"/>
          <p:nvPr/>
        </p:nvSpPr>
        <p:spPr>
          <a:xfrm>
            <a:off x="4776023" y="2683241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文本框 129"/>
          <p:cNvSpPr txBox="1"/>
          <p:nvPr/>
        </p:nvSpPr>
        <p:spPr>
          <a:xfrm>
            <a:off x="4775388" y="3277601"/>
            <a:ext cx="322834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lvl="0" indent="0">
              <a:lnSpc>
                <a:spcPct val="200000"/>
              </a:lnSpc>
              <a:buFont typeface="+mj-ea"/>
              <a:buNone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文本框 129"/>
          <p:cNvSpPr txBox="1"/>
          <p:nvPr/>
        </p:nvSpPr>
        <p:spPr>
          <a:xfrm>
            <a:off x="4775388" y="4082781"/>
            <a:ext cx="3228340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96890" y="850265"/>
            <a:ext cx="135001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3920" y="3957320"/>
            <a:ext cx="283527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680" y="1368425"/>
            <a:ext cx="2005965" cy="2674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9025" y="3027045"/>
            <a:ext cx="1134745" cy="326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635" y="1782445"/>
            <a:ext cx="1170940" cy="11849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46265" y="3027045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5" name="图片 4" descr="3读码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" y="2892425"/>
            <a:ext cx="2575560" cy="148526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  <p:bldP spid="12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9071" y="0"/>
            <a:ext cx="5167148" cy="5167148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等腰三角形 5"/>
          <p:cNvSpPr/>
          <p:nvPr/>
        </p:nvSpPr>
        <p:spPr>
          <a:xfrm flipV="1">
            <a:off x="762656" y="319251"/>
            <a:ext cx="2957221" cy="1443016"/>
          </a:xfrm>
          <a:prstGeom prst="triangle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等腰三角形 4"/>
          <p:cNvSpPr/>
          <p:nvPr/>
        </p:nvSpPr>
        <p:spPr>
          <a:xfrm flipV="1">
            <a:off x="762656" y="-1"/>
            <a:ext cx="2957221" cy="1443016"/>
          </a:xfrm>
          <a:prstGeom prst="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3308359" y="162226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项目描述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8580" y="164465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25" y="220916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830" y="277114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7195" y="329120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2180" y="3827145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8435" y="4359910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880593" y="215800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项目验证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992577" y="322809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逻辑流程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463192" y="2692826"/>
            <a:ext cx="33471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配置清单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91615" y="1047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 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kumimoji="1"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5442157" y="3793875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评估结果</a:t>
            </a:r>
            <a:r>
              <a:rPr kumimoji="1" lang="en-US" altLang="zh-CN" sz="2100" dirty="0">
                <a:cs typeface="+mn-ea"/>
                <a:sym typeface="+mn-lt"/>
              </a:rPr>
              <a:t>&amp;</a:t>
            </a:r>
            <a:r>
              <a:rPr kumimoji="1" lang="zh-CN" altLang="en-US" sz="2100" dirty="0">
                <a:cs typeface="+mn-ea"/>
                <a:sym typeface="+mn-lt"/>
              </a:rPr>
              <a:t>注意事项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5958412" y="429870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售后服务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pic>
        <p:nvPicPr>
          <p:cNvPr id="5" name="图片 4" descr="3读码器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1470" y="3344545"/>
            <a:ext cx="2277110" cy="131254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7" grpId="0" bldLvl="0" animBg="1"/>
      <p:bldP spid="12" grpId="0" bldLvl="0" animBg="1"/>
      <p:bldP spid="17" grpId="0" bldLvl="0" animBg="1"/>
      <p:bldP spid="22" grpId="0" bldLvl="0" animBg="1"/>
      <p:bldP spid="27" grpId="0"/>
      <p:bldP spid="29" grpId="0"/>
      <p:bldP spid="31" grpId="0"/>
      <p:bldP spid="33" grpId="0"/>
      <p:bldP spid="35" grpId="0"/>
      <p:bldP spid="6" grpId="0" bldLvl="0" animBg="1"/>
      <p:bldP spid="8" grpId="0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1</a:t>
            </a:r>
            <a:r>
              <a:rPr lang="zh-CN" altLang="en-US" sz="4000" dirty="0"/>
              <a:t>、项目描述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956310"/>
            <a:ext cx="2752090" cy="3231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900" b="1"/>
            </a:pPr>
            <a:r>
              <a:t>●码材质：金属</a:t>
            </a:r>
          </a:p>
          <a:p>
            <a:pPr>
              <a:spcAft>
                <a:spcPts val="800"/>
              </a:spcAft>
              <a:defRPr sz="900" b="1"/>
            </a:pPr>
            <a:r>
              <a:t>●码类型：二维码</a:t>
            </a:r>
          </a:p>
          <a:p>
            <a:pPr>
              <a:spcAft>
                <a:spcPts val="800"/>
              </a:spcAft>
              <a:defRPr sz="900" b="1"/>
            </a:pPr>
            <a:r>
              <a:t>●识别范围(mm * mm)：50.0 * 50.0</a:t>
            </a:r>
          </a:p>
          <a:p>
            <a:pPr>
              <a:spcAft>
                <a:spcPts val="800"/>
              </a:spcAft>
              <a:defRPr sz="900" b="1"/>
            </a:pPr>
            <a:r>
              <a:t>●码尺寸(mm * mm)：12*12</a:t>
            </a:r>
          </a:p>
          <a:p>
            <a:pPr>
              <a:spcAft>
                <a:spcPts val="800"/>
              </a:spcAft>
              <a:defRPr sz="900" b="1"/>
            </a:pPr>
            <a:r>
              <a:t>●最小单元格尺寸(mil)：15</a:t>
            </a:r>
          </a:p>
          <a:p>
            <a:pPr>
              <a:spcAft>
                <a:spcPts val="800"/>
              </a:spcAft>
              <a:defRPr sz="900" b="1"/>
            </a:pPr>
            <a:r>
              <a:t>●最大工作距离(mm)：250</a:t>
            </a:r>
          </a:p>
          <a:p>
            <a:pPr>
              <a:spcAft>
                <a:spcPts val="800"/>
              </a:spcAft>
              <a:defRPr sz="900" b="1"/>
            </a:pPr>
            <a:r>
              <a:t>●最小工作距离(mm)：150</a:t>
            </a:r>
          </a:p>
          <a:p>
            <a:pPr>
              <a:spcAft>
                <a:spcPts val="800"/>
              </a:spcAft>
              <a:defRPr sz="900" b="1"/>
            </a:pPr>
            <a:r>
              <a:t>●每秒拍照次数(pcs/s)：10</a:t>
            </a:r>
          </a:p>
          <a:p>
            <a:pPr>
              <a:spcAft>
                <a:spcPts val="800"/>
              </a:spcAft>
              <a:defRPr sz="900" b="1"/>
            </a:pPr>
            <a:r>
              <a:t>●单次拍照识别码数量(pcs)：2</a:t>
            </a:r>
          </a:p>
          <a:p>
            <a:pPr>
              <a:spcAft>
                <a:spcPts val="800"/>
              </a:spcAft>
              <a:defRPr sz="900" b="1"/>
            </a:pPr>
            <a:r>
              <a:t>●读码时产品运动速度(m/s)：0.2</a:t>
            </a:r>
          </a:p>
          <a:p>
            <a:pPr>
              <a:defRPr sz="900" b="1"/>
            </a:pPr>
            <a:r>
              <a:t>●工作距离(mm)：100-2000</a:t>
            </a:r>
          </a:p>
        </p:txBody>
      </p:sp>
      <p:sp>
        <p:nvSpPr>
          <p:cNvPr id="7" name="矩形 6"/>
          <p:cNvSpPr/>
          <p:nvPr/>
        </p:nvSpPr>
        <p:spPr>
          <a:xfrm>
            <a:off x="4298315" y="796290"/>
            <a:ext cx="4532630" cy="400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5996305" y="4404995"/>
            <a:ext cx="1029970" cy="2470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读码器_环形光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74" y="1080000"/>
            <a:ext cx="2383565" cy="2734734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26" name="矩形 25"/>
          <p:cNvSpPr/>
          <p:nvPr/>
        </p:nvSpPr>
        <p:spPr>
          <a:xfrm>
            <a:off x="831989" y="4381223"/>
            <a:ext cx="396000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14" y="1934940"/>
            <a:ext cx="2530030" cy="231828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1988" y="4057223"/>
            <a:ext cx="3960000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100-2000mm, B(识别范围宽度) = 43.3mm, C(识别范围长度) = 64.6mm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850050" y="1487894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6451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OPT-IDE1-R200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一维码:Code39、Code128、EAN8、EAN13、UPC_A、UPC_E、Code93、GS1-128、GS1-DataBar扩展、ITF、PHARMACODE、CODABAR等;二维码:QR Code、Data Matrix、PDF417等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UDP、TCP、Serial、Http、Modbus、FTP、Profinet、Ethernet/IP通讯等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MH1620M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531870" y="3804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64" name="文本框 32"/>
          <p:cNvSpPr txBox="1"/>
          <p:nvPr/>
        </p:nvSpPr>
        <p:spPr>
          <a:xfrm>
            <a:off x="239217" y="810159"/>
            <a:ext cx="499110" cy="1494107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65" name="Picture 464" descr="系统硬件配置示意图_读码器配置图_环形光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732234"/>
            <a:ext cx="6200775" cy="3679031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pic>
        <p:nvPicPr>
          <p:cNvPr id="4" name="Picture 3" descr="相机尺寸图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1755599" cy="1583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367142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6" name="Picture 5" descr="镜头尺寸图_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596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5599" y="468473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8" name="Picture 7" descr="光源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7622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1199" y="285030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5347" y="8287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OPT-IDE1-R200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OPTIDViewer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曝光时间设置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根据金属反光特性设置曝光时间为1000微秒（平衡亮度与运动模糊）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增益控制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设置增益为40%（抑制金属表面过曝）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ROI区域对焦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在金属二维码区域绘制2个独立ROI（编号1-2）进行局部自动对焦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光源调节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开启三路环形光源（亮度80%）并启用漫射模式消除金属反光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中值滤波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核大小3×3（消除金属表面噪点）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对比度拉伸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低阈值50/高阈值200（增强金属码与背景对比）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直方图均衡化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全局增强（补偿金属表面不均匀反射）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二维码检测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算法ROI配置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手动绘制2个蓝色ROI框（覆盖传送带两侧二维码位置）</a:t>
            </a:r>
          </a:p>
        </p:txBody>
      </p:sp>
    </p:spTree>
  </p:cSld>
  <p:clrMapOvr>
    <a:masterClrMapping/>
  </p:clrMapOvr>
  <p:transition spd="med" advClick="0" advTm="0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5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6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7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8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9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1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2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5.xml><?xml version="1.0" encoding="utf-8"?>
<p:tagLst xmlns:p="http://schemas.openxmlformats.org/presentationml/2006/main">
  <p:tag name="KSO_WPP_MARK_KEY" val="c471632c-7549-4b27-a1cc-06a61cb12b5b"/>
  <p:tag name="COMMONDATA" val="eyJoZGlkIjoiZjAxMTJhOTdhYmExNjczZmFmMDgzNzk2N2NkOGE2YT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403</Words>
  <Application>WPS 演示</Application>
  <PresentationFormat>全屏显示(16:9)</PresentationFormat>
  <Paragraphs>122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Wingdings</vt:lpstr>
      <vt:lpstr>Agency FB</vt:lpstr>
      <vt:lpstr>方正正黑简体</vt:lpstr>
      <vt:lpstr>黑体</vt:lpstr>
      <vt:lpstr>Calibri</vt:lpstr>
      <vt:lpstr>Franklin Gothic Medium</vt:lpstr>
      <vt:lpstr>Arial Unicode MS</vt:lpstr>
      <vt:lpstr>等线</vt:lpstr>
      <vt:lpstr>www.2ppt.com</vt:lpstr>
      <vt:lpstr>自定义设计方案</vt:lpstr>
      <vt:lpstr>1_www.2ppt.com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www.2ppt.com-爱PPT提供免费下载</Company>
  <LinksUpToDate>false</LinksUpToDate>
  <SharedDoc>false</SharedDoc>
  <HyperlinksChanged>false</HyperlinksChanged>
  <AppVersion>14.0000</AppVersion>
  <Manager>www.2ppt.com-爱PPT提供免费下载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www.2ppt.com-爱PPT提供免费下载</dc:title>
  <dc:creator>www.2ppt.com-爱PPT提供免费下载</dc:creator>
  <cp:keywords>www.2ppt.com-爱PPT提供免费下载</cp:keywords>
  <dc:description>www.2ppt.com-爱PPT提供免费下载</dc:description>
  <dc:subject>www.2ppt.com-爱PPT提供免费下载</dc:subject>
  <cp:category>www.2ppt.com-爱PPT提供免费下载</cp:category>
  <cp:lastModifiedBy>FairyStory</cp:lastModifiedBy>
  <cp:revision>23</cp:revision>
  <dcterms:created xsi:type="dcterms:W3CDTF">2017-03-04T06:55:00Z</dcterms:created>
  <dcterms:modified xsi:type="dcterms:W3CDTF">2025-12-20T00:28:14Z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F1EB6D40618842609876C43580EDDA21_12</vt:lpwstr>
  </property>
  <property fmtid="{D5CDD505-2E9C-101B-9397-08002B2CF9AE}" pid="3" name="KSOProductBuildVer">
    <vt:lpwstr>2052-12.1.0.24034</vt:lpwstr>
  </property>
</Properties>
</file>