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3"/>
    <p:sldId id="257" r:id="rId4"/>
    <p:sldId id="258" r:id="rId5"/>
    <p:sldId id="314" r:id="rId6"/>
    <p:sldId id="296" r:id="rId9"/>
    <p:sldId id="315" r:id="rId10"/>
    <p:sldId id="275" r:id="rId11"/>
    <p:sldId id="278" r:id="rId12"/>
    <p:sldId id="324" r:id="rId13"/>
    <p:sldId id="284" r:id="rId14"/>
    <p:sldId id="281" r:id="rId15"/>
    <p:sldId id="311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DE164572-CBBE-4D89-B021-ABF319D4482C}">
          <p14:sldIdLst>
            <p14:sldId id="256"/>
            <p14:sldId id="257"/>
          </p14:sldIdLst>
        </p14:section>
        <p14:section name="项目描述" id="{6D1EDBAA-D9D2-490E-AE04-9F25E8CF6495}">
          <p14:sldIdLst>
            <p14:sldId id="258"/>
          </p14:sldIdLst>
        </p14:section>
        <p14:section name="项目验证" id="{4C7CDABD-B890-4A0D-B598-6F130CAF0ABA}">
          <p14:sldIdLst>
            <p14:sldId id="314"/>
            <p14:sldId id="312"/>
            <p14:sldId id="296"/>
            <p14:sldId id="315"/>
            <p14:sldId id="275"/>
          </p14:sldIdLst>
        </p14:section>
        <p14:section name="配置清单" id="{23CDC268-E80E-427B-8E33-94D5B02BA459}">
          <p14:sldIdLst>
            <p14:sldId id="278"/>
            <p14:sldId id="324"/>
            <p14:sldId id="284"/>
            <p14:sldId id="281"/>
            <p14:sldId id="311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 J" initials="YJ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D9DADE"/>
    <a:srgbClr val="F1F2F4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63" autoAdjust="0"/>
  </p:normalViewPr>
  <p:slideViewPr>
    <p:cSldViewPr>
      <p:cViewPr varScale="1">
        <p:scale>
          <a:sx n="62" d="100"/>
          <a:sy n="62" d="100"/>
        </p:scale>
        <p:origin x="398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8F3E5-5197-4E41-8294-1D586E0C1D7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5"/>
          <p:cNvSpPr>
            <a:spLocks noChangeArrowheads="1"/>
          </p:cNvSpPr>
          <p:nvPr userDrawn="1"/>
        </p:nvSpPr>
        <p:spPr bwMode="auto">
          <a:xfrm>
            <a:off x="-317" y="44554"/>
            <a:ext cx="3284538" cy="433388"/>
          </a:xfrm>
          <a:prstGeom prst="rect">
            <a:avLst/>
          </a:prstGeom>
          <a:solidFill>
            <a:srgbClr val="0170C1"/>
          </a:solidFill>
          <a:ln>
            <a:solidFill>
              <a:srgbClr val="0170C1"/>
            </a:solidFill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52400" y="579041"/>
            <a:ext cx="8780463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image" Target="../media/image1.png"/><Relationship Id="rId13" Type="http://schemas.openxmlformats.org/officeDocument/2006/relationships/image" Target="../media/image1.tiff"/><Relationship Id="rId14" Type="http://schemas.openxmlformats.org/officeDocument/2006/relationships/image" Target="../media/image2.png"/><Relationship Id="rId1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8" t="5442" r="20650" b="6768"/>
          <a:stretch>
            <a:fillRect/>
          </a:stretch>
        </p:blipFill>
        <p:spPr>
          <a:xfrm>
            <a:off x="-27951" y="0"/>
            <a:ext cx="9293860" cy="6867525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95641" y="25640"/>
            <a:ext cx="2203318" cy="2002445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107504" y="6463028"/>
            <a:ext cx="18002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版本：</a:t>
            </a:r>
            <a:r>
              <a:rPr lang="en-US" altLang="zh-CN" sz="1400" dirty="0"/>
              <a:t>V2501</a:t>
            </a:r>
            <a:endParaRPr lang="zh-CN" altLang="en-US" sz="1400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1969"/>
          <a:stretch>
            <a:fillRect/>
          </a:stretch>
        </p:blipFill>
        <p:spPr>
          <a:xfrm>
            <a:off x="6876256" y="39657"/>
            <a:ext cx="2066728" cy="460853"/>
          </a:xfrm>
          <a:prstGeom prst="rect">
            <a:avLst/>
          </a:prstGeom>
        </p:spPr>
      </p:pic>
      <p:sp>
        <p:nvSpPr>
          <p:cNvPr id="15" name="椭圆 12"/>
          <p:cNvSpPr>
            <a:spLocks noChangeArrowheads="1"/>
          </p:cNvSpPr>
          <p:nvPr userDrawn="1"/>
        </p:nvSpPr>
        <p:spPr bwMode="auto">
          <a:xfrm>
            <a:off x="5743377" y="2108941"/>
            <a:ext cx="2838450" cy="2838450"/>
          </a:xfrm>
          <a:prstGeom prst="ellipse">
            <a:avLst/>
          </a:prstGeom>
          <a:noFill/>
          <a:ln w="9525">
            <a:solidFill>
              <a:srgbClr val="EBEBEB"/>
            </a:solidFill>
            <a:beve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sp>
        <p:nvSpPr>
          <p:cNvPr id="9" name="副标题 4"/>
          <p:cNvSpPr txBox="1"/>
          <p:nvPr/>
        </p:nvSpPr>
        <p:spPr>
          <a:xfrm>
            <a:off x="908050" y="4076700"/>
            <a:ext cx="3020060" cy="31623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16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  <a:sym typeface="+mn-ea"/>
              </a:rPr>
              <a:t>VISION   PLAN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81709" y="4076700"/>
            <a:ext cx="2898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►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556260" y="264160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南瓜尺寸测量视觉方案（2D）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108648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685800"/>
            <a:ext cx="82296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数据集合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收集每次测量的直径/高度数据用于后续分析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36195" y="85090"/>
            <a:ext cx="93599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五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539750" y="85090"/>
            <a:ext cx="243586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风险点：风险点：环境光线波动可能导致橙色南瓜与背景对比度不足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解决方案：解决方案：采用16组条形光源均匀布光，通过软件动态调节亮度补偿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68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3648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48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3756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风险点：风险点：2323mm长距离安装易产生镜头畸变或视野偏移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解决方案：解决方案：使用C口镜头配合机械校准支架，确保光轴垂直检测平面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216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6396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396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504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风险点：风险点：有机南瓜表皮纹理/颜色深浅差异可能影响边缘检测精度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解决方案：解决方案：HSV颜色空间阈值预留10%容差范围，结合形态学处理消除局部噪点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3"/>
          <p:cNvSpPr/>
          <p:nvPr/>
        </p:nvSpPr>
        <p:spPr>
          <a:xfrm>
            <a:off x="660083" y="882650"/>
            <a:ext cx="6408737" cy="37433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0"/>
            <a:endParaRPr lang="en-US" altLang="zh-CN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indent="0"/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该设备上线后使用初期，我们会派专人进行全程跟踪：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处理解决可能发生的设备异常；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对现场人员进行培训指导。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设备交付后：售后服务一年。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若客户提出设备升级需求，我们会及时为您提供升级新方案。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联系我们：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邮箱：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image@ytzrtx.com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电话：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地址：烟台致瑞图像技术有限公司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-36512" y="85369"/>
            <a:ext cx="46845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六．售后服务说明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84665" y="2865130"/>
            <a:ext cx="46845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0170C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THANKS</a:t>
            </a:r>
            <a:endParaRPr lang="en-US" altLang="zh-CN" sz="4000" b="1" dirty="0">
              <a:solidFill>
                <a:srgbClr val="0170C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835696" y="1268760"/>
            <a:ext cx="4572000" cy="45231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</a:t>
            </a:r>
            <a:b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一．项目描述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二．项目验证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三．配置清单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四．逻辑流程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   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评估结果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&amp;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注意事项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六．售后服务说明 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5492" y="0"/>
            <a:ext cx="4684540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目录：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-54610" y="0"/>
            <a:ext cx="66421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025265" y="935990"/>
            <a:ext cx="5024755" cy="55657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6083875" y="6021310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1460" y="836295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●产品名称：南瓜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●测量内容：直径和高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●产品材质：有机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●产品颜色：橙色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●检测区域(mm*mm)：2000.0 * 2000.0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●来料方式：人工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●测量精度要求(mm)：5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defRPr sz="1400" b="1"/>
            </a:pPr>
            <a:r>
              <a:t>●工作距离(mm)：2323</a:t>
            </a: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539115" y="107950"/>
            <a:ext cx="1894205" cy="398780"/>
          </a:xfrm>
          <a:prstGeom prst="rect">
            <a:avLst/>
          </a:prstGeom>
          <a:effectLst/>
        </p:spPr>
        <p:txBody>
          <a:bodyPr wrap="squar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000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175895" y="836295"/>
            <a:ext cx="3688715" cy="5407660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64" name="Picture 463" descr="方案布局图_2D面阵条形光源布局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4388" y="1871398"/>
            <a:ext cx="3311366" cy="386191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1259344" y="6237328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785495"/>
            <a:ext cx="5577205" cy="56743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文本框 64"/>
          <p:cNvSpPr txBox="1"/>
          <p:nvPr/>
        </p:nvSpPr>
        <p:spPr>
          <a:xfrm>
            <a:off x="-54610" y="0"/>
            <a:ext cx="69088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53975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6" name="Picture 65" descr="视野图_2D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330" y="1196816"/>
            <a:ext cx="5141118" cy="4752498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541389" y="5625328"/>
            <a:ext cx="5655230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2323mm, B(视野宽度) = 2200mm, C(视野长度) = 2200mm</a:t>
            </a:r>
          </a:p>
        </p:txBody>
      </p:sp>
      <p:graphicFrame>
        <p:nvGraphicFramePr>
          <p:cNvPr id="68" name="Table 67"/>
          <p:cNvGraphicFramePr>
            <a:graphicFrameLocks noGrp="1"/>
          </p:cNvGraphicFramePr>
          <p:nvPr/>
        </p:nvGraphicFramePr>
        <p:xfrm>
          <a:off x="5580515" y="285305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MV-CS016-10UM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USC3.0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1100 * 1080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FA0413A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CHIOPT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4mm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80751" y="1257146"/>
            <a:ext cx="8664990" cy="51790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830" y="0"/>
            <a:ext cx="719455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98259" y="610593"/>
            <a:ext cx="4939321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检测流程示意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64635" y="6068060"/>
            <a:ext cx="10972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347720" y="580580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10795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-36195" y="85090"/>
            <a:ext cx="65278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80751" y="764704"/>
            <a:ext cx="1198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系统构成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51460" y="1163320"/>
            <a:ext cx="8726805" cy="5290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11505" y="546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" name="Picture 29" descr="系统硬件配置示意图_2D面阵条形光源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849" y="1496615"/>
            <a:ext cx="6972300" cy="386476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46990" y="917575"/>
            <a:ext cx="9139555" cy="56280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195" y="85090"/>
            <a:ext cx="7899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23296" y="549439"/>
            <a:ext cx="944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尺寸图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9" name="Picture 38" descr="相机尺寸图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0" y="1800000"/>
            <a:ext cx="1570799" cy="1092982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080000" y="3180982"/>
            <a:ext cx="15707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41" name="Picture 40" descr="镜头尺寸图_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0800" y="1800000"/>
            <a:ext cx="1570799" cy="2199855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3370800" y="4287855"/>
            <a:ext cx="15707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43" name="Picture 42" descr="光源尺寸图_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1599" y="1800000"/>
            <a:ext cx="1570799" cy="641312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5661599" y="2729312"/>
            <a:ext cx="15707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-36195" y="85090"/>
            <a:ext cx="103187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956307" y="2457065"/>
          <a:ext cx="5231384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897"/>
                <a:gridCol w="871897"/>
                <a:gridCol w="871897"/>
                <a:gridCol w="871897"/>
                <a:gridCol w="871897"/>
                <a:gridCol w="871899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MV-CS016-10UM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FA0413A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CHIOPT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OPT-LIT51832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Vision Master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82931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685800"/>
            <a:ext cx="82296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设置图像分辨率与帧率以覆盖2000*2000mm检测区域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光源控制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调整光源亮度确保橙色南瓜与背景对比度最大化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图像滤波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使用高斯滤波(核尺寸=15)平滑噪声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颜色抽取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提取HSV颜色空间中橙色通道（H:15-30, S:100-255, V:100-255）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形态学处理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膨胀操作（3×3核）连接断裂边缘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腐蚀操作（3×3核）去除小噪点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直径与高度测量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轮廓提取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通过边缘查找模块检测南瓜轮廓（边缘极性：从黑到白）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最大直径计算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使用边缘交点模块获取轮廓最左/最右边缘点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点点测量模块计算两点间距离作为直径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高度测量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使用边缘交点模块获取轮廓最上/最下边缘点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点点测量模块计算两点间距离作为高度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条件检测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设置直径合格范围（示例：最小500mm，最大800mm）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设置高度合格范围（示例：最小400mm，最大600mm）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格式化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生成包含测量值及判定结果的文本信息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462</Words>
  <Application>WPS 演示</Application>
  <PresentationFormat>全屏显示(4:3)</PresentationFormat>
  <Paragraphs>98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Bahnschrift Light SemiCondensed</vt:lpstr>
      <vt:lpstr>印品黑体</vt:lpstr>
      <vt:lpstr>黑体</vt:lpstr>
      <vt:lpstr>Franklin Gothic Medium</vt:lpstr>
      <vt:lpstr>Arial</vt:lpstr>
      <vt:lpstr>Calibri</vt:lpstr>
      <vt:lpstr>Arial Unicode MS</vt:lpstr>
      <vt:lpstr>等线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391</cp:revision>
  <dcterms:created xsi:type="dcterms:W3CDTF">2019-03-05T07:35:00Z</dcterms:created>
  <dcterms:modified xsi:type="dcterms:W3CDTF">2025-11-05T01:59:28Z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54AD37516B3D4781A689026ECBFB5506</vt:lpwstr>
  </property>
  <property fmtid="{D5CDD505-2E9C-101B-9397-08002B2CF9AE}" pid="3" name="KSOProductBuildVer">
    <vt:lpwstr>2052-11.1.0.10524</vt:lpwstr>
  </property>
</Properties>
</file>