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58" r:id="rId5"/>
    <p:sldId id="314" r:id="rId6"/>
    <p:sldId id="312" r:id="rId8"/>
    <p:sldId id="296" r:id="rId9"/>
    <p:sldId id="315" r:id="rId10"/>
    <p:sldId id="275" r:id="rId11"/>
    <p:sldId id="278" r:id="rId12"/>
    <p:sldId id="324" r:id="rId13"/>
    <p:sldId id="284" r:id="rId14"/>
    <p:sldId id="281" r:id="rId15"/>
    <p:sldId id="31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DE164572-CBBE-4D89-B021-ABF319D4482C}">
          <p14:sldIdLst>
            <p14:sldId id="256"/>
            <p14:sldId id="257"/>
          </p14:sldIdLst>
        </p14:section>
        <p14:section name="项目描述" id="{6D1EDBAA-D9D2-490E-AE04-9F25E8CF6495}">
          <p14:sldIdLst>
            <p14:sldId id="258"/>
          </p14:sldIdLst>
        </p14:section>
        <p14:section name="项目验证" id="{4C7CDABD-B890-4A0D-B598-6F130CAF0ABA}">
          <p14:sldIdLst>
            <p14:sldId id="314"/>
            <p14:sldId id="312"/>
            <p14:sldId id="296"/>
            <p14:sldId id="315"/>
            <p14:sldId id="275"/>
          </p14:sldIdLst>
        </p14:section>
        <p14:section name="配置清单" id="{23CDC268-E80E-427B-8E33-94D5B02BA459}">
          <p14:sldIdLst>
            <p14:sldId id="278"/>
            <p14:sldId id="324"/>
            <p14:sldId id="284"/>
            <p14:sldId id="281"/>
            <p14:sldId id="311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 J" initials="Y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D9DADE"/>
    <a:srgbClr val="F1F2F4"/>
    <a:srgbClr val="B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63" autoAdjust="0"/>
  </p:normalViewPr>
  <p:slideViewPr>
    <p:cSldViewPr>
      <p:cViewPr varScale="1">
        <p:scale>
          <a:sx n="62" d="100"/>
          <a:sy n="62" d="100"/>
        </p:scale>
        <p:origin x="39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B8F3E5-5197-4E41-8294-1D586E0C1D7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E19D11-761C-4477-992E-197CFD8DD67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5"/>
          <p:cNvSpPr>
            <a:spLocks noChangeArrowheads="1"/>
          </p:cNvSpPr>
          <p:nvPr userDrawn="1"/>
        </p:nvSpPr>
        <p:spPr bwMode="auto">
          <a:xfrm>
            <a:off x="-317" y="44554"/>
            <a:ext cx="3284538" cy="433388"/>
          </a:xfrm>
          <a:prstGeom prst="rect">
            <a:avLst/>
          </a:prstGeom>
          <a:solidFill>
            <a:srgbClr val="0170C1"/>
          </a:solidFill>
          <a:ln>
            <a:solidFill>
              <a:srgbClr val="0170C1"/>
            </a:solidFill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152400" y="579041"/>
            <a:ext cx="8780463" cy="0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7B2DA81-6430-49A4-AB5D-7C1EC703A5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2C8F75-F3C7-4CBD-BEE4-59DDEB32814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13" Type="http://schemas.openxmlformats.org/officeDocument/2006/relationships/image" Target="../media/image1.tiff"/><Relationship Id="rId14" Type="http://schemas.openxmlformats.org/officeDocument/2006/relationships/image" Target="../media/image2.pn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8" t="5442" r="20650" b="6768"/>
          <a:stretch>
            <a:fillRect/>
          </a:stretch>
        </p:blipFill>
        <p:spPr>
          <a:xfrm>
            <a:off x="-27951" y="0"/>
            <a:ext cx="9293860" cy="68675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95641" y="25640"/>
            <a:ext cx="2203318" cy="2002445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107504" y="6463028"/>
            <a:ext cx="18002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版本：</a:t>
            </a:r>
            <a:r>
              <a:rPr lang="en-US" altLang="zh-CN" sz="1400" dirty="0"/>
              <a:t>V2501</a:t>
            </a:r>
            <a:endParaRPr lang="zh-CN" altLang="en-US" sz="1400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969"/>
          <a:stretch>
            <a:fillRect/>
          </a:stretch>
        </p:blipFill>
        <p:spPr>
          <a:xfrm>
            <a:off x="6876256" y="39657"/>
            <a:ext cx="2066728" cy="460853"/>
          </a:xfrm>
          <a:prstGeom prst="rect">
            <a:avLst/>
          </a:prstGeom>
        </p:spPr>
      </p:pic>
      <p:sp>
        <p:nvSpPr>
          <p:cNvPr id="15" name="椭圆 12"/>
          <p:cNvSpPr>
            <a:spLocks noChangeArrowheads="1"/>
          </p:cNvSpPr>
          <p:nvPr userDrawn="1"/>
        </p:nvSpPr>
        <p:spPr bwMode="auto">
          <a:xfrm>
            <a:off x="5743377" y="2108941"/>
            <a:ext cx="2838450" cy="2838450"/>
          </a:xfrm>
          <a:prstGeom prst="ellipse">
            <a:avLst/>
          </a:prstGeom>
          <a:noFill/>
          <a:ln w="9525">
            <a:solidFill>
              <a:srgbClr val="EBEBEB"/>
            </a:solidFill>
            <a:bevel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sp>
        <p:nvSpPr>
          <p:cNvPr id="9" name="副标题 4"/>
          <p:cNvSpPr txBox="1"/>
          <p:nvPr/>
        </p:nvSpPr>
        <p:spPr>
          <a:xfrm>
            <a:off x="908050" y="4076700"/>
            <a:ext cx="3020060" cy="31623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zh-CN" sz="16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  <a:sym typeface="+mn-ea"/>
              </a:rPr>
              <a:t>VISION   PLAN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1709" y="4076700"/>
            <a:ext cx="2898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►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556260" y="264160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引弧板定位视觉方案（2D）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108648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格式化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将检测结果转换为标准输出格式（包含缺陷类型/坐标/尺寸）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添加产品序列号字段（通过外部系统获取）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文本保存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配置CSV格式结果存储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设置存储路径为"D:\InspectionResults\引弧板"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启用按日期自动创建子目录功能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发送数据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配置Modbus TCP协议（IP:192.168.1.100, Port:502）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订阅格式化模块输出结果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设置OK/NG信号输出地址（Coil 00001）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数据集合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收集连续10次检测结果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计算缺陷出现频率统计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耗时统计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监控各模块处理时间（确保满足12pcs/min节拍）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设置超时报警阈值（单件处理时间&gt;500ms触发预警）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-36195" y="85090"/>
            <a:ext cx="93599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五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-74464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539750" y="85090"/>
            <a:ext cx="243586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风险点：环境光干扰可能导致背光源成像对比度波动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解决方案：加装遮光罩并配置自动亮度补偿功能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68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3648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8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3756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风险点：936mm长焦距易受机械振动影响定位精度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解决方案：采用三轴调节云台配合防震支架安装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16000" y="2880000"/>
            <a:ext cx="2208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396000" y="3168000"/>
            <a:ext cx="1847999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96000" y="3816000"/>
            <a:ext cx="1847999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6504000" y="3960000"/>
            <a:ext cx="1632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风险点：暗黄色金属批次色差可能影响特征识别稳定性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解决方案：建立动态灰度阈值库并启用自适应色彩校正算法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3"/>
          <p:cNvSpPr/>
          <p:nvPr/>
        </p:nvSpPr>
        <p:spPr>
          <a:xfrm>
            <a:off x="660083" y="882650"/>
            <a:ext cx="6408737" cy="37433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en-US" altLang="zh-CN" sz="1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/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该设备上线后使用初期，我们会派专人进行全程跟踪：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处理解决可能发生的设备异常；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对现场人员进行培训指导。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设备交付后：售后服务一年。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若客户提出设备升级需求，我们会及时为您提供升级新方案。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联系我们：</a:t>
            </a:r>
            <a:b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邮箱：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image@ytzrtx.com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电话：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b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地址：烟台致瑞图像技术有限公司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-36512" y="85369"/>
            <a:ext cx="46845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六．售后服务说明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43" t="3380" b="-1"/>
          <a:stretch>
            <a:fillRect/>
          </a:stretch>
        </p:blipFill>
        <p:spPr>
          <a:xfrm>
            <a:off x="-73025" y="4238625"/>
            <a:ext cx="4298950" cy="2818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53"/>
          <a:stretch>
            <a:fillRect/>
          </a:stretch>
        </p:blipFill>
        <p:spPr>
          <a:xfrm>
            <a:off x="5069205" y="1399540"/>
            <a:ext cx="4119880" cy="261683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4665" y="2865130"/>
            <a:ext cx="46845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170C1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THANKS</a:t>
            </a:r>
            <a:endParaRPr lang="en-US" altLang="zh-CN" sz="4000" b="1" dirty="0">
              <a:solidFill>
                <a:srgbClr val="0170C1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556271" y="2045891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624259" y="4581128"/>
            <a:ext cx="4595813" cy="71438"/>
          </a:xfrm>
          <a:prstGeom prst="rect">
            <a:avLst/>
          </a:prstGeom>
          <a:solidFill>
            <a:srgbClr val="0170C1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835696" y="1268760"/>
            <a:ext cx="4572000" cy="4523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 </a:t>
            </a:r>
            <a:b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一．项目描述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二．项目验证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三．配置清单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四．逻辑流程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五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.   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评估结果</a:t>
            </a:r>
            <a:r>
              <a:rPr lang="en-US" altLang="zh-CN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&amp;</a:t>
            </a:r>
            <a:r>
              <a:rPr lang="zh-CN" altLang="en-US" sz="24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注意事项</a:t>
            </a: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六．售后服务说明 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5492" y="0"/>
            <a:ext cx="4684540" cy="458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目录：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-54610" y="0"/>
            <a:ext cx="66421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25265" y="935990"/>
            <a:ext cx="5024755" cy="5565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6083875" y="602131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51460" y="836295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●产品名称：引弧板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●产品材质：不反光金属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●产品颜色：暗黄色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●最大工作距离(mm)：1000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●最小工作距离(mm)：100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mm)：400.0 * 300.0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●来料方式：其他方式</a:t>
            </a:r>
          </a:p>
          <a:p>
            <a:pPr>
              <a:spcAft>
                <a:spcPts val="800"/>
              </a:spcAft>
              <a:defRPr sz="1400" b="1"/>
            </a:pPr>
            <a:r>
              <a:t>●最小特征分辨要求(mm)：1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●工作距离(mm)：936</a:t>
            </a: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539115" y="107950"/>
            <a:ext cx="1894205" cy="39878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000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175895" y="836295"/>
            <a:ext cx="3688715" cy="5407660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665" y="1678134"/>
            <a:ext cx="3544089" cy="40551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1259344" y="6237328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0" y="785495"/>
            <a:ext cx="5577205" cy="56743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文本框 64"/>
          <p:cNvSpPr txBox="1"/>
          <p:nvPr/>
        </p:nvSpPr>
        <p:spPr>
          <a:xfrm>
            <a:off x="-54610" y="0"/>
            <a:ext cx="690880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53975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Picture 65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088" y="637698"/>
            <a:ext cx="5745956" cy="5311616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-511271" y="5625328"/>
            <a:ext cx="632055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936mm, B(视野宽度) = 330mm, C(视野长度) = 440mm</a:t>
            </a:r>
          </a:p>
        </p:txBody>
      </p:sp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5760515" y="2853055"/>
          <a:ext cx="2993136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6568"/>
                <a:gridCol w="1496568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MV-CS016-10UM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USC3.0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1100 * 1080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A9-0828-6MP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0751" y="1257146"/>
            <a:ext cx="8664990" cy="51790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830" y="0"/>
            <a:ext cx="719455" cy="50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二．</a:t>
            </a:r>
            <a:endParaRPr lang="en-US" altLang="zh-CN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8259" y="610593"/>
            <a:ext cx="493932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检测流程示意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064635" y="6068060"/>
            <a:ext cx="1097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/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11505" y="10795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Picture 14" descr="检测流程图_2D定位流程图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785" y="2571159"/>
            <a:ext cx="6006465" cy="28746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-36195" y="85090"/>
            <a:ext cx="65278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80751" y="7647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系统构成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51460" y="1163320"/>
            <a:ext cx="8726805" cy="52901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05" y="546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Picture 29" descr="系统硬件配置示意图_2D面阵中孔背光源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43" y="1710928"/>
            <a:ext cx="6615112" cy="34361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矩形 37"/>
          <p:cNvSpPr/>
          <p:nvPr/>
        </p:nvSpPr>
        <p:spPr>
          <a:xfrm>
            <a:off x="46990" y="917575"/>
            <a:ext cx="9139555" cy="56280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-36195" y="85090"/>
            <a:ext cx="78994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</a:t>
            </a: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23296" y="549439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</a:rPr>
              <a:t>尺寸图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Picture 38" descr="相机尺寸图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000" y="1800000"/>
            <a:ext cx="1755599" cy="1221568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80000" y="3309568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41" name="Picture 40" descr="镜头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5599" y="1800000"/>
            <a:ext cx="1755599" cy="2315804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3555599" y="4403804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43" name="Picture 42" descr="光源尺寸图_9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1199" y="1800000"/>
            <a:ext cx="1755599" cy="1917203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031199" y="4005203"/>
            <a:ext cx="175559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-36195" y="85090"/>
            <a:ext cx="103187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三．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56307" y="2457065"/>
          <a:ext cx="5231384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897"/>
                <a:gridCol w="871897"/>
                <a:gridCol w="871897"/>
                <a:gridCol w="871897"/>
                <a:gridCol w="871897"/>
                <a:gridCol w="871899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MV-CS016-10UM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A9-0828-6MP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VLBGDSD500X500X-24V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VLight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Vision Master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36195" y="85090"/>
            <a:ext cx="829310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0">
              <a:spcBef>
                <a:spcPct val="50000"/>
              </a:spcBef>
            </a:pPr>
            <a:r>
              <a:rPr lang="zh-CN" altLang="en-US" sz="18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四．</a:t>
            </a:r>
            <a:endParaRPr lang="zh-CN" altLang="en-US" sz="18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198880" cy="398780"/>
          </a:xfrm>
          <a:prstGeom prst="rect">
            <a:avLst/>
          </a:prstGeom>
          <a:effectLst/>
        </p:spPr>
        <p:txBody>
          <a:bodyPr wrap="none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199" y="685800"/>
            <a:ext cx="82296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配置MechMind相机的分辨率与帧率，确保在100-1000mm工作距离下满足1mm特征分辨要求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设置触发模式（静止检测时采用软触发）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调整曝光时间与增益参数以适应暗黄色金属表面特性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启用均匀背光照明方案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设置光源亮度为中等强度（避免过曝或欠曝）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图像组合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依次启用高斯滤波（核尺寸5×5）消除随机噪声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应用直方图均衡化增强暗黄色金属表面对比度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配置ROI区域（400×300mm对应像素范围）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几何变换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对图像进行镜像校正（根据实际安装角度调整）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DL快速图像分割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加载预训练的金属表面缺陷模型（裂纹/划痕/凹坑）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设置最小分数阈值为0.6（平衡检测灵敏度与误报率）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启用概率图显示功能辅助缺陷定位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BLOB标签分析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对分割结果进行连通域分析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设置面积下限为50像素（过滤微小噪点）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配置缺陷类别映射关系（灰度值对应缺陷类型）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条件检测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判断缺陷面积是否超过设定阈值（如&gt;100像素）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根据缺陷类型设置分级判定规则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WPS 演示</Application>
  <PresentationFormat>全屏显示(4:3)</PresentationFormat>
  <Paragraphs>98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Bahnschrift Light SemiCondensed</vt:lpstr>
      <vt:lpstr>印品黑体</vt:lpstr>
      <vt:lpstr>黑体</vt:lpstr>
      <vt:lpstr>Franklin Gothic Medium</vt:lpstr>
      <vt:lpstr>Arial</vt:lpstr>
      <vt:lpstr>Calibri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392</cp:revision>
  <dcterms:created xsi:type="dcterms:W3CDTF">2019-03-05T07:35:00Z</dcterms:created>
  <dcterms:modified xsi:type="dcterms:W3CDTF">2025-11-06T01:53:17Z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54AD37516B3D4781A689026ECBFB5506</vt:lpwstr>
  </property>
  <property fmtid="{D5CDD505-2E9C-101B-9397-08002B2CF9AE}" pid="3" name="KSOProductBuildVer">
    <vt:lpwstr>2052-11.1.0.10524</vt:lpwstr>
  </property>
</Properties>
</file>