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media/image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356" r:id="rId3"/>
    <p:sldId id="357" r:id="rId5"/>
    <p:sldId id="258" r:id="rId6"/>
    <p:sldId id="373" r:id="rId7"/>
    <p:sldId id="393" r:id="rId8"/>
    <p:sldId id="275" r:id="rId9"/>
    <p:sldId id="399" r:id="rId10"/>
    <p:sldId id="376" r:id="rId11"/>
    <p:sldId id="403" r:id="rId12"/>
    <p:sldId id="407" r:id="rId13"/>
    <p:sldId id="371" r:id="rId14"/>
    <p:sldId id="281" r:id="rId15"/>
    <p:sldId id="370" r:id="rId16"/>
  </p:sldIdLst>
  <p:sldSz cx="12192000" cy="6858000"/>
  <p:notesSz cx="6858000" cy="9144000"/>
  <p:custDataLst>
    <p:tags r:id="rId21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幸全" initials="幸" lastIdx="1" clrIdx="0"/>
  <p:cmAuthor id="2" name="作者" initials="作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70C1"/>
    <a:srgbClr val="143A5E"/>
    <a:srgbClr val="EB5F00"/>
    <a:srgbClr val="CFCFCF"/>
    <a:srgbClr val="98ACB6"/>
    <a:srgbClr val="93A9B3"/>
    <a:srgbClr val="A6B7C2"/>
    <a:srgbClr val="BFD2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84" d="100"/>
          <a:sy n="84" d="100"/>
        </p:scale>
        <p:origin x="595" y="53"/>
      </p:cViewPr>
      <p:guideLst>
        <p:guide orient="horz" pos="2026"/>
        <p:guide pos="3784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ableStyles" Target="tableStyles.xml"/><Relationship Id="rId20" Type="http://schemas.openxmlformats.org/officeDocument/2006/relationships/commentAuthors" Target="commentAuthors.xml"/><Relationship Id="rId21" Type="http://schemas.openxmlformats.org/officeDocument/2006/relationships/tags" Target="tags/tag59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_rels/notesSlide2.xml.rels><?xml version='1.0' encoding='UTF-8' standalone='yes'?>
<Relationships xmlns="http://schemas.openxmlformats.org/package/2006/relationships"><Relationship Id="rId1" Type="http://schemas.openxmlformats.org/officeDocument/2006/relationships/slide" Target="../slides/slide2.xml"/><Relationship Id="rId2" Type="http://schemas.openxmlformats.org/officeDocument/2006/relationships/notesMaster" Target="../notesMasters/notesMaster1.xml"/></Relationships>
</file>

<file path=ppt/notesSlides/_rels/notesSlide3.xml.rels><?xml version='1.0' encoding='UTF-8' standalone='yes'?>
<Relationships xmlns="http://schemas.openxmlformats.org/package/2006/relationships"><Relationship Id="rId1" Type="http://schemas.openxmlformats.org/officeDocument/2006/relationships/slide" Target="../slides/slide5.xml"/><Relationship Id="rId2" Type="http://schemas.openxmlformats.org/officeDocument/2006/relationships/notesMaster" Target="../notesMasters/notesMaster1.xml"/></Relationships>
</file>

<file path=ppt/notesSlides/_rels/notesSlide4.xml.rels><?xml version='1.0' encoding='UTF-8' standalone='yes'?>
<Relationships xmlns="http://schemas.openxmlformats.org/package/2006/relationships"><Relationship Id="rId1" Type="http://schemas.openxmlformats.org/officeDocument/2006/relationships/slide" Target="../slides/slide13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62E442-3828-41CA-915E-C7A0C8D1496D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1.xml"/><Relationship Id="rId3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Relationship Id="rId3" Type="http://schemas.openxmlformats.org/officeDocument/2006/relationships/tags" Target="../tags/tag3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4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3" Type="http://schemas.openxmlformats.org/officeDocument/2006/relationships/tags" Target="../tags/tag6.xml"/><Relationship Id="rId4" Type="http://schemas.openxmlformats.org/officeDocument/2006/relationships/tags" Target="../tags/tag7.xml"/><Relationship Id="rId5" Type="http://schemas.openxmlformats.org/officeDocument/2006/relationships/tags" Target="../tags/tag8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图片 6" descr="致瑞图像(1)_画板 1 副本 10"/>
          <p:cNvPicPr>
            <a:picLocks noChangeAspect="1"/>
          </p:cNvPicPr>
          <p:nvPr userDrawn="1"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0278007" y="257702"/>
            <a:ext cx="1573822" cy="337180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 userDrawn="1"/>
        </p:nvSpPr>
        <p:spPr>
          <a:xfrm>
            <a:off x="0" y="0"/>
            <a:ext cx="12192000" cy="68072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9" name="图片 8" descr="致瑞图像_white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128448" y="131519"/>
            <a:ext cx="1939345" cy="417161"/>
          </a:xfrm>
          <a:prstGeom prst="rect">
            <a:avLst/>
          </a:prstGeom>
        </p:spPr>
      </p:pic>
      <p:cxnSp>
        <p:nvCxnSpPr>
          <p:cNvPr id="73" name="直接连接符 72"/>
          <p:cNvCxnSpPr/>
          <p:nvPr userDrawn="1">
            <p:custDataLst>
              <p:tags r:id="rId3"/>
            </p:custDataLst>
          </p:nvPr>
        </p:nvCxnSpPr>
        <p:spPr>
          <a:xfrm>
            <a:off x="-119" y="722318"/>
            <a:ext cx="12198350" cy="0"/>
          </a:xfrm>
          <a:prstGeom prst="line">
            <a:avLst/>
          </a:prstGeom>
          <a:ln w="6350" cap="flat" cmpd="sng" algn="ctr">
            <a:solidFill>
              <a:schemeClr val="accent1"/>
            </a:solidFill>
            <a:prstDash val="dash"/>
            <a:miter lim="800000"/>
          </a:ln>
        </p:spPr>
        <p:style>
          <a:lnRef idx="0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3" name="直接连接符 72"/>
          <p:cNvCxnSpPr/>
          <p:nvPr userDrawn="1">
            <p:custDataLst>
              <p:tags r:id="rId2"/>
            </p:custDataLst>
          </p:nvPr>
        </p:nvCxnSpPr>
        <p:spPr>
          <a:xfrm>
            <a:off x="431681" y="672788"/>
            <a:ext cx="11526708" cy="0"/>
          </a:xfrm>
          <a:prstGeom prst="line">
            <a:avLst/>
          </a:prstGeom>
          <a:ln w="9525">
            <a:solidFill>
              <a:schemeClr val="bg1">
                <a:lumMod val="6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文本框 7"/>
          <p:cNvSpPr txBox="1"/>
          <p:nvPr userDrawn="1"/>
        </p:nvSpPr>
        <p:spPr>
          <a:xfrm>
            <a:off x="585818" y="189664"/>
            <a:ext cx="5734756" cy="354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sz="1705">
              <a:solidFill>
                <a:schemeClr val="bg2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73AE48-5FF6-4846-BC94-829CBF715FDB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B8BC72-E465-4BD8-929E-8328CA34B883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-42866" y="-14288"/>
            <a:ext cx="10144127" cy="3300414"/>
          </a:xfrm>
          <a:custGeom>
            <a:avLst/>
            <a:gdLst>
              <a:gd name="connsiteX0" fmla="*/ 0 w 10144126"/>
              <a:gd name="connsiteY0" fmla="*/ 0 h 3300413"/>
              <a:gd name="connsiteX1" fmla="*/ 10144126 w 10144126"/>
              <a:gd name="connsiteY1" fmla="*/ 14288 h 3300413"/>
              <a:gd name="connsiteX2" fmla="*/ 6600826 w 10144126"/>
              <a:gd name="connsiteY2" fmla="*/ 3300413 h 3300413"/>
              <a:gd name="connsiteX3" fmla="*/ 5843588 w 10144126"/>
              <a:gd name="connsiteY3" fmla="*/ 2500313 h 3300413"/>
              <a:gd name="connsiteX4" fmla="*/ 4914901 w 10144126"/>
              <a:gd name="connsiteY4" fmla="*/ 3300413 h 3300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144126" h="3300413">
                <a:moveTo>
                  <a:pt x="0" y="0"/>
                </a:moveTo>
                <a:lnTo>
                  <a:pt x="10144126" y="14288"/>
                </a:lnTo>
                <a:lnTo>
                  <a:pt x="6600826" y="3300413"/>
                </a:lnTo>
                <a:lnTo>
                  <a:pt x="5843588" y="2500313"/>
                </a:lnTo>
                <a:lnTo>
                  <a:pt x="4914901" y="3300413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 advClick="0" advTm="6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sp>
        <p:nvSpPr>
          <p:cNvPr id="6" name="标题 5"/>
          <p:cNvSpPr>
            <a:spLocks noGrp="1"/>
          </p:cNvSpPr>
          <p:nvPr>
            <p:ph type="title"/>
            <p:custDataLst>
              <p:tags r:id="rId5"/>
            </p:custDataLst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20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389" y="365781"/>
            <a:ext cx="10515224" cy="13246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389" y="1825890"/>
            <a:ext cx="10515224" cy="435172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389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82C926-329E-43DE-A990-3A07A2A534C7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412" y="6356746"/>
            <a:ext cx="4115176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1165" y="6356746"/>
            <a:ext cx="2742447" cy="3642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4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B1C3CEF-B625-4558-9E75-934060632C1B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xStyles>
    <p:titleStyle>
      <a:lvl1pPr algn="l" defTabSz="866775" rtl="0" eaLnBrk="1" latinLnBrk="0" hangingPunct="1">
        <a:lnSpc>
          <a:spcPct val="90000"/>
        </a:lnSpc>
        <a:spcBef>
          <a:spcPct val="0"/>
        </a:spcBef>
        <a:buNone/>
        <a:defRPr sz="417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16535" indent="-216535" algn="l" defTabSz="866775" rtl="0" eaLnBrk="1" latinLnBrk="0" hangingPunct="1">
        <a:lnSpc>
          <a:spcPct val="90000"/>
        </a:lnSpc>
        <a:spcBef>
          <a:spcPct val="190000"/>
        </a:spcBef>
        <a:buFont typeface="Arial" panose="020B0604020202020204" pitchFamily="34" charset="0"/>
        <a:buChar char="•"/>
        <a:defRPr sz="2655" kern="1200">
          <a:solidFill>
            <a:schemeClr val="tx1"/>
          </a:solidFill>
          <a:latin typeface="+mn-lt"/>
          <a:ea typeface="+mn-ea"/>
          <a:cs typeface="+mn-cs"/>
        </a:defRPr>
      </a:lvl1pPr>
      <a:lvl2pPr marL="65024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2275" kern="1200">
          <a:solidFill>
            <a:schemeClr val="tx1"/>
          </a:solidFill>
          <a:latin typeface="+mn-lt"/>
          <a:ea typeface="+mn-ea"/>
          <a:cs typeface="+mn-cs"/>
        </a:defRPr>
      </a:lvl2pPr>
      <a:lvl3pPr marL="108394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895" kern="1200">
          <a:solidFill>
            <a:schemeClr val="tx1"/>
          </a:solidFill>
          <a:latin typeface="+mn-lt"/>
          <a:ea typeface="+mn-ea"/>
          <a:cs typeface="+mn-cs"/>
        </a:defRPr>
      </a:lvl3pPr>
      <a:lvl4pPr marL="151701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95072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38442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81813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251200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684905" indent="-216535" algn="l" defTabSz="866775" rtl="0" eaLnBrk="1" latinLnBrk="0" hangingPunct="1">
        <a:lnSpc>
          <a:spcPct val="90000"/>
        </a:lnSpc>
        <a:spcBef>
          <a:spcPct val="95000"/>
        </a:spcBef>
        <a:buFont typeface="Arial" panose="020B0604020202020204" pitchFamily="34" charset="0"/>
        <a:buChar char="•"/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1pPr>
      <a:lvl2pPr marL="43370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2pPr>
      <a:lvl3pPr marL="86677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3pPr>
      <a:lvl4pPr marL="130048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4pPr>
      <a:lvl5pPr marL="173418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5pPr>
      <a:lvl6pPr marL="216789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6pPr>
      <a:lvl7pPr marL="260096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7pPr>
      <a:lvl8pPr marL="3034665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8pPr>
      <a:lvl9pPr marL="3468370" algn="l" defTabSz="866775" rtl="0" eaLnBrk="1" latinLnBrk="0" hangingPunct="1">
        <a:defRPr sz="170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9.xml"/><Relationship Id="rId2" Type="http://schemas.openxmlformats.org/officeDocument/2006/relationships/image" Target="../media/image3.jpeg"/><Relationship Id="rId3" Type="http://schemas.openxmlformats.org/officeDocument/2006/relationships/image" Target="../media/image4.png"/><Relationship Id="rId4" Type="http://schemas.openxmlformats.org/officeDocument/2006/relationships/slideLayout" Target="../slideLayouts/slideLayout7.xml"/><Relationship Id="rId5" Type="http://schemas.openxmlformats.org/officeDocument/2006/relationships/notesSlide" Target="../notesSlides/notesSlide1.xml"/></Relationships>
</file>

<file path=ppt/slides/_rels/slide10.xml.rels><?xml version='1.0' encoding='UTF-8' standalone='yes'?>
<Relationships xmlns="http://schemas.openxmlformats.org/package/2006/relationships"><Relationship Id="rId1" Type="http://schemas.openxmlformats.org/officeDocument/2006/relationships/tags" Target="../tags/tag48.xml"/><Relationship Id="rId2" Type="http://schemas.openxmlformats.org/officeDocument/2006/relationships/tags" Target="../tags/tag49.xml"/><Relationship Id="rId3" Type="http://schemas.openxmlformats.org/officeDocument/2006/relationships/slideLayout" Target="../slideLayouts/slideLayout2.xml"/></Relationships>
</file>

<file path=ppt/slides/_rels/slide11.xml.rels><?xml version='1.0' encoding='UTF-8' standalone='yes'?>
<Relationships xmlns="http://schemas.openxmlformats.org/package/2006/relationships"><Relationship Id="rId1" Type="http://schemas.openxmlformats.org/officeDocument/2006/relationships/tags" Target="../tags/tag50.xml"/><Relationship Id="rId2" Type="http://schemas.openxmlformats.org/officeDocument/2006/relationships/tags" Target="../tags/tag51.xml"/><Relationship Id="rId3" Type="http://schemas.openxmlformats.org/officeDocument/2006/relationships/slideLayout" Target="../slideLayouts/slideLayout2.xml"/></Relationships>
</file>

<file path=ppt/slides/_rels/slide12.xml.rels><?xml version='1.0' encoding='UTF-8' standalone='yes'?>
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tags" Target="../tags/tag52.xml"/><Relationship Id="rId3" Type="http://schemas.openxmlformats.org/officeDocument/2006/relationships/tags" Target="../tags/tag53.xml"/><Relationship Id="rId4" Type="http://schemas.openxmlformats.org/officeDocument/2006/relationships/slideLayout" Target="../slideLayouts/slideLayout2.xml"/></Relationships>
</file>

<file path=ppt/slides/_rels/slide13.xml.rels><?xml version='1.0' encoding='UTF-8' standalone='yes'?>
<Relationships xmlns="http://schemas.openxmlformats.org/package/2006/relationships"><Relationship Id="rId1" Type="http://schemas.openxmlformats.org/officeDocument/2006/relationships/tags" Target="../tags/tag54.xml"/><Relationship Id="rId2" Type="http://schemas.openxmlformats.org/officeDocument/2006/relationships/image" Target="../media/image3.jpeg"/><Relationship Id="rId3" Type="http://schemas.openxmlformats.org/officeDocument/2006/relationships/hyperlink" Target="mailto:image@ytzrtx.com" TargetMode="External"/><Relationship Id="rId4" Type="http://schemas.openxmlformats.org/officeDocument/2006/relationships/tags" Target="../tags/tag55.xml"/><Relationship Id="rId5" Type="http://schemas.openxmlformats.org/officeDocument/2006/relationships/image" Target="../media/image7.png"/><Relationship Id="rId6" Type="http://schemas.openxmlformats.org/officeDocument/2006/relationships/image" Target="../media/image1.svg"/><Relationship Id="rId7" Type="http://schemas.openxmlformats.org/officeDocument/2006/relationships/tags" Target="../tags/tag56.xml"/><Relationship Id="rId8" Type="http://schemas.openxmlformats.org/officeDocument/2006/relationships/image" Target="../media/image8.png"/><Relationship Id="rId9" Type="http://schemas.openxmlformats.org/officeDocument/2006/relationships/image" Target="../media/image2.svg"/><Relationship Id="rId10" Type="http://schemas.openxmlformats.org/officeDocument/2006/relationships/tags" Target="../tags/tag57.xml"/><Relationship Id="rId11" Type="http://schemas.openxmlformats.org/officeDocument/2006/relationships/image" Target="../media/image9.png"/><Relationship Id="rId12" Type="http://schemas.openxmlformats.org/officeDocument/2006/relationships/image" Target="../media/image3.svg"/><Relationship Id="rId13" Type="http://schemas.openxmlformats.org/officeDocument/2006/relationships/tags" Target="../tags/tag58.xml"/><Relationship Id="rId14" Type="http://schemas.openxmlformats.org/officeDocument/2006/relationships/image" Target="../media/image10.png"/><Relationship Id="rId15" Type="http://schemas.openxmlformats.org/officeDocument/2006/relationships/image" Target="../media/image4.svg"/><Relationship Id="rId16" Type="http://schemas.openxmlformats.org/officeDocument/2006/relationships/image" Target="../media/image11.png"/><Relationship Id="rId17" Type="http://schemas.openxmlformats.org/officeDocument/2006/relationships/image" Target="../media/image4.png"/><Relationship Id="rId18" Type="http://schemas.openxmlformats.org/officeDocument/2006/relationships/slideLayout" Target="../slideLayouts/slideLayout7.xml"/><Relationship Id="rId19" Type="http://schemas.openxmlformats.org/officeDocument/2006/relationships/notesSlide" Target="../notesSlides/notesSlide4.xml"/></Relationships>
</file>

<file path=ppt/slides/_rels/slide2.xml.rels><?xml version='1.0' encoding='UTF-8' standalone='yes'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tags" Target="../tags/tag10.xml"/><Relationship Id="rId3" Type="http://schemas.openxmlformats.org/officeDocument/2006/relationships/tags" Target="../tags/tag11.xml"/><Relationship Id="rId4" Type="http://schemas.openxmlformats.org/officeDocument/2006/relationships/tags" Target="../tags/tag12.xml"/><Relationship Id="rId5" Type="http://schemas.openxmlformats.org/officeDocument/2006/relationships/tags" Target="../tags/tag13.xml"/><Relationship Id="rId6" Type="http://schemas.openxmlformats.org/officeDocument/2006/relationships/tags" Target="../tags/tag14.xml"/><Relationship Id="rId7" Type="http://schemas.openxmlformats.org/officeDocument/2006/relationships/tags" Target="../tags/tag15.xml"/><Relationship Id="rId8" Type="http://schemas.openxmlformats.org/officeDocument/2006/relationships/tags" Target="../tags/tag16.xml"/><Relationship Id="rId9" Type="http://schemas.openxmlformats.org/officeDocument/2006/relationships/tags" Target="../tags/tag17.xml"/><Relationship Id="rId10" Type="http://schemas.openxmlformats.org/officeDocument/2006/relationships/tags" Target="../tags/tag18.xml"/><Relationship Id="rId11" Type="http://schemas.openxmlformats.org/officeDocument/2006/relationships/tags" Target="../tags/tag19.xml"/><Relationship Id="rId12" Type="http://schemas.openxmlformats.org/officeDocument/2006/relationships/tags" Target="../tags/tag20.xml"/><Relationship Id="rId13" Type="http://schemas.openxmlformats.org/officeDocument/2006/relationships/tags" Target="../tags/tag21.xml"/><Relationship Id="rId14" Type="http://schemas.openxmlformats.org/officeDocument/2006/relationships/tags" Target="../tags/tag22.xml"/><Relationship Id="rId15" Type="http://schemas.openxmlformats.org/officeDocument/2006/relationships/tags" Target="../tags/tag23.xml"/><Relationship Id="rId16" Type="http://schemas.openxmlformats.org/officeDocument/2006/relationships/tags" Target="../tags/tag24.xml"/><Relationship Id="rId17" Type="http://schemas.openxmlformats.org/officeDocument/2006/relationships/tags" Target="../tags/tag25.xml"/><Relationship Id="rId18" Type="http://schemas.openxmlformats.org/officeDocument/2006/relationships/tags" Target="../tags/tag26.xml"/><Relationship Id="rId19" Type="http://schemas.openxmlformats.org/officeDocument/2006/relationships/tags" Target="../tags/tag27.xml"/><Relationship Id="rId20" Type="http://schemas.openxmlformats.org/officeDocument/2006/relationships/tags" Target="../tags/tag28.xml"/><Relationship Id="rId21" Type="http://schemas.openxmlformats.org/officeDocument/2006/relationships/tags" Target="../tags/tag29.xml"/><Relationship Id="rId22" Type="http://schemas.openxmlformats.org/officeDocument/2006/relationships/tags" Target="../tags/tag30.xml"/><Relationship Id="rId23" Type="http://schemas.openxmlformats.org/officeDocument/2006/relationships/tags" Target="../tags/tag31.xml"/><Relationship Id="rId24" Type="http://schemas.openxmlformats.org/officeDocument/2006/relationships/tags" Target="../tags/tag32.xml"/><Relationship Id="rId25" Type="http://schemas.openxmlformats.org/officeDocument/2006/relationships/tags" Target="../tags/tag33.xml"/><Relationship Id="rId26" Type="http://schemas.openxmlformats.org/officeDocument/2006/relationships/slideLayout" Target="../slideLayouts/slideLayout3.xml"/><Relationship Id="rId27" Type="http://schemas.openxmlformats.org/officeDocument/2006/relationships/notesSlide" Target="../notesSlides/notesSlide2.xml"/></Relationships>
</file>

<file path=ppt/slides/_rels/slide3.xml.rels><?xml version='1.0' encoding='UTF-8' standalone='yes'?>
<Relationships xmlns="http://schemas.openxmlformats.org/package/2006/relationships"><Relationship Id="rId1" Type="http://schemas.openxmlformats.org/officeDocument/2006/relationships/tags" Target="../tags/tag34.xml"/><Relationship Id="rId2" Type="http://schemas.openxmlformats.org/officeDocument/2006/relationships/tags" Target="../tags/tag35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4.xml.rels><?xml version='1.0' encoding='UTF-8' standalone='yes'?>
<Relationships xmlns="http://schemas.openxmlformats.org/package/2006/relationships"><Relationship Id="rId1" Type="http://schemas.openxmlformats.org/officeDocument/2006/relationships/tags" Target="../tags/tag36.xml"/><Relationship Id="rId2" Type="http://schemas.openxmlformats.org/officeDocument/2006/relationships/tags" Target="../tags/tag37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.xml.rels><?xml version='1.0' encoding='UTF-8' standalone='yes'?>
<Relationships xmlns="http://schemas.openxmlformats.org/package/2006/relationships"><Relationship Id="rId1" Type="http://schemas.openxmlformats.org/officeDocument/2006/relationships/tags" Target="../tags/tag38.xml"/><Relationship Id="rId2" Type="http://schemas.openxmlformats.org/officeDocument/2006/relationships/tags" Target="../tags/tag39.xml"/><Relationship Id="rId3" Type="http://schemas.openxmlformats.org/officeDocument/2006/relationships/slideLayout" Target="../slideLayouts/slideLayout2.xml"/><Relationship Id="rId4" Type="http://schemas.openxmlformats.org/officeDocument/2006/relationships/notesSlide" Target="../notesSlides/notesSlide3.xml"/><Relationship Id="rId5" Type="http://schemas.openxmlformats.org/officeDocument/2006/relationships/image" Target="../media/image18.png"/></Relationships>
</file>

<file path=ppt/slides/_rels/slide6.xml.rels><?xml version='1.0' encoding='UTF-8' standalone='yes'?>
<Relationships xmlns="http://schemas.openxmlformats.org/package/2006/relationships"><Relationship Id="rId1" Type="http://schemas.openxmlformats.org/officeDocument/2006/relationships/tags" Target="../tags/tag40.xml"/><Relationship Id="rId2" Type="http://schemas.openxmlformats.org/officeDocument/2006/relationships/tags" Target="../tags/tag41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7.xml.rels><?xml version='1.0' encoding='UTF-8' standalone='yes'?>
<Relationships xmlns="http://schemas.openxmlformats.org/package/2006/relationships"><Relationship Id="rId1" Type="http://schemas.openxmlformats.org/officeDocument/2006/relationships/tags" Target="../tags/tag42.xml"/><Relationship Id="rId2" Type="http://schemas.openxmlformats.org/officeDocument/2006/relationships/tags" Target="../tags/tag43.xml"/><Relationship Id="rId3" Type="http://schemas.openxmlformats.org/officeDocument/2006/relationships/slideLayout" Target="../slideLayouts/slideLayout2.xml"/><Relationship Id="rId4" Type="http://schemas.openxmlformats.org/officeDocument/2006/relationships/image" Target="../media/image20.png"/><Relationship Id="rId5" Type="http://schemas.openxmlformats.org/officeDocument/2006/relationships/image" Target="../media/image21.png"/><Relationship Id="rId6" Type="http://schemas.openxmlformats.org/officeDocument/2006/relationships/image" Target="../media/image22.png"/></Relationships>
</file>

<file path=ppt/slides/_rels/slide8.xml.rels><?xml version='1.0' encoding='UTF-8' standalone='yes'?>
<Relationships xmlns="http://schemas.openxmlformats.org/package/2006/relationships"><Relationship Id="rId1" Type="http://schemas.openxmlformats.org/officeDocument/2006/relationships/tags" Target="../tags/tag44.xml"/><Relationship Id="rId2" Type="http://schemas.openxmlformats.org/officeDocument/2006/relationships/tags" Target="../tags/tag45.xml"/><Relationship Id="rId3" Type="http://schemas.openxmlformats.org/officeDocument/2006/relationships/slideLayout" Target="../slideLayouts/slideLayout2.xml"/></Relationships>
</file>

<file path=ppt/slides/_rels/slide9.xml.rels><?xml version='1.0' encoding='UTF-8' standalone='yes'?>
<Relationships xmlns="http://schemas.openxmlformats.org/package/2006/relationships"><Relationship Id="rId1" Type="http://schemas.openxmlformats.org/officeDocument/2006/relationships/tags" Target="../tags/tag46.xml"/><Relationship Id="rId2" Type="http://schemas.openxmlformats.org/officeDocument/2006/relationships/tags" Target="../tags/tag47.xml"/><Relationship Id="rId3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47" name="TextBox 26"/>
          <p:cNvSpPr txBox="1"/>
          <p:nvPr/>
        </p:nvSpPr>
        <p:spPr>
          <a:xfrm>
            <a:off x="815975" y="2650490"/>
            <a:ext cx="6459220" cy="9112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zh-CN" sz="5335" b="1" dirty="0">
              <a:solidFill>
                <a:schemeClr val="tx1">
                  <a:lumMod val="65000"/>
                  <a:lumOff val="35000"/>
                </a:schemeClr>
              </a:solidFill>
              <a:latin typeface="印品黑体" panose="00000500000000000000" pitchFamily="2" charset="-122"/>
              <a:ea typeface="印品黑体" panose="00000500000000000000" pitchFamily="2" charset="-122"/>
            </a:endParaRPr>
          </a:p>
          <a:p>
            <a:pPr algn="ctr">
              <a:defRPr sz="2800" b="1"/>
            </a:pPr>
            <a:r>
              <a:t>汽车板材外观检测视觉方案（2D）</a:t>
            </a:r>
          </a:p>
        </p:txBody>
      </p:sp>
      <p:sp>
        <p:nvSpPr>
          <p:cNvPr id="50" name="TextBox 12"/>
          <p:cNvSpPr txBox="1"/>
          <p:nvPr/>
        </p:nvSpPr>
        <p:spPr>
          <a:xfrm>
            <a:off x="815992" y="1454984"/>
            <a:ext cx="5776595" cy="132207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altLang="zh-CN" sz="80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VISION PLAN</a:t>
            </a:r>
            <a:endParaRPr lang="en-US" altLang="zh-CN" sz="80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pic>
        <p:nvPicPr>
          <p:cNvPr id="6" name="图片 5" descr="~$致瑞图像(1)_画板 1 副本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7368" y="5918691"/>
            <a:ext cx="4711746" cy="493048"/>
          </a:xfrm>
          <a:prstGeom prst="rect">
            <a:avLst/>
          </a:prstGeom>
        </p:spPr>
      </p:pic>
      <p:sp>
        <p:nvSpPr>
          <p:cNvPr id="2" name="文本框 1"/>
          <p:cNvSpPr txBox="1"/>
          <p:nvPr/>
        </p:nvSpPr>
        <p:spPr>
          <a:xfrm>
            <a:off x="10200005" y="260350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简单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0272395" y="1772285"/>
            <a:ext cx="822325" cy="1198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专注</a:t>
            </a:r>
            <a:endParaRPr lang="zh-CN" altLang="en-US" sz="36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9275040" y="337782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共创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8544272" y="6021288"/>
            <a:ext cx="82232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方正舒体" panose="02010601030101010101" pitchFamily="2" charset="-122"/>
                <a:ea typeface="方正舒体" panose="02010601030101010101" pitchFamily="2" charset="-122"/>
              </a:rPr>
              <a:t>共赢</a:t>
            </a:r>
            <a:endParaRPr lang="zh-CN" altLang="en-US" sz="2400" dirty="0">
              <a:solidFill>
                <a:schemeClr val="accent1">
                  <a:lumMod val="40000"/>
                  <a:lumOff val="60000"/>
                </a:schemeClr>
              </a:solidFill>
              <a:latin typeface="方正舒体" panose="02010601030101010101" pitchFamily="2" charset="-122"/>
              <a:ea typeface="方正舒体" panose="02010601030101010101" pitchFamily="2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/>
      <p:bldP spid="5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多模块结果融合（缺陷类型+位置+面积综合判定）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设置缺陷严重度分级规则（长度/深度/分布密度）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生成检测报告（包含缺陷坐标、类型、建议处理方案）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└── 统计处理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实时统计缺陷分布热力图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├── 按班次/批次生成质量趋势分析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    └── 输出SPC数据接口（连接MES系统）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3179445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评估结果</a:t>
            </a:r>
            <a:r>
              <a:rPr lang="en-US" alt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&amp;</a:t>
            </a: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注意事项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05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335360" y="908720"/>
            <a:ext cx="10153128" cy="3683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b="1" dirty="0"/>
          </a:p>
          <a:p>
            <a:pPr algn="ctr">
              <a:spcAft>
                <a:spcPts val="1500"/>
              </a:spcAft>
              <a:defRPr sz="1800" b="1"/>
            </a:pPr>
            <a:r>
              <a:t>05 评估结果 &amp; 注意事项</a:t>
            </a:r>
          </a:p>
        </p:txBody>
      </p:sp>
      <p:sp>
        <p:nvSpPr>
          <p:cNvPr id="16" name="Rectangle 15"/>
          <p:cNvSpPr/>
          <p:nvPr/>
        </p:nvSpPr>
        <p:spPr>
          <a:xfrm>
            <a:off x="720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7" name="TextBox 16"/>
          <p:cNvSpPr txBox="1"/>
          <p:nvPr/>
        </p:nvSpPr>
        <p:spPr>
          <a:xfrm>
            <a:off x="900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现场环境</a:t>
            </a:r>
          </a:p>
        </p:txBody>
      </p:sp>
      <p:sp>
        <p:nvSpPr>
          <p:cNvPr id="18" name="Rectangle 17"/>
          <p:cNvSpPr/>
          <p:nvPr/>
        </p:nvSpPr>
        <p:spPr>
          <a:xfrm>
            <a:off x="900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19" name="TextBox 18"/>
          <p:cNvSpPr txBox="1"/>
          <p:nvPr/>
        </p:nvSpPr>
        <p:spPr>
          <a:xfrm>
            <a:off x="1007999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风险点：风险点：车间环境光波动可能影响银灰色镀锌钢表面成像对比度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解决方案：解决方案：采用中孔背光源+环形补光组合，通过软件动态补偿环境光变化</a:t>
            </a:r>
          </a:p>
        </p:txBody>
      </p:sp>
      <p:sp>
        <p:nvSpPr>
          <p:cNvPr id="20" name="Rectangle 19"/>
          <p:cNvSpPr/>
          <p:nvPr/>
        </p:nvSpPr>
        <p:spPr>
          <a:xfrm>
            <a:off x="4484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1" name="TextBox 20"/>
          <p:cNvSpPr txBox="1"/>
          <p:nvPr/>
        </p:nvSpPr>
        <p:spPr>
          <a:xfrm>
            <a:off x="4664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相机安装</a:t>
            </a:r>
          </a:p>
        </p:txBody>
      </p:sp>
      <p:sp>
        <p:nvSpPr>
          <p:cNvPr id="22" name="Rectangle 21"/>
          <p:cNvSpPr/>
          <p:nvPr/>
        </p:nvSpPr>
        <p:spPr>
          <a:xfrm>
            <a:off x="4664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3" name="TextBox 22"/>
          <p:cNvSpPr txBox="1"/>
          <p:nvPr/>
        </p:nvSpPr>
        <p:spPr>
          <a:xfrm>
            <a:off x="4772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风险点：风险点：2000×2000mm大视野易产生镜头畸变导致边缘缺陷漏检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解决方案：解决方案：使用18mm定焦镜头配合二次标定算法，校正±0.05%畸变误差</a:t>
            </a:r>
          </a:p>
        </p:txBody>
      </p:sp>
      <p:sp>
        <p:nvSpPr>
          <p:cNvPr id="24" name="Rectangle 23"/>
          <p:cNvSpPr/>
          <p:nvPr/>
        </p:nvSpPr>
        <p:spPr>
          <a:xfrm>
            <a:off x="8248000" y="2880000"/>
            <a:ext cx="3224000" cy="2736000"/>
          </a:xfrm>
          <a:prstGeom prst="rect">
            <a:avLst/>
          </a:prstGeom>
          <a:solidFill>
            <a:srgbClr val="DCE6F2"/>
          </a:solidFill>
          <a:ln w="19050">
            <a:solidFill>
              <a:srgbClr val="BECDE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5" name="TextBox 24"/>
          <p:cNvSpPr txBox="1"/>
          <p:nvPr/>
        </p:nvSpPr>
        <p:spPr>
          <a:xfrm>
            <a:off x="8428000" y="3168000"/>
            <a:ext cx="2864000" cy="54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>
                <a:solidFill>
                  <a:srgbClr val="1E4682"/>
                </a:solidFill>
              </a:defRPr>
            </a:pPr>
            <a:r>
              <a:t>物料一致性</a:t>
            </a:r>
          </a:p>
        </p:txBody>
      </p:sp>
      <p:sp>
        <p:nvSpPr>
          <p:cNvPr id="26" name="Rectangle 25"/>
          <p:cNvSpPr/>
          <p:nvPr/>
        </p:nvSpPr>
        <p:spPr>
          <a:xfrm>
            <a:off x="8428000" y="3816000"/>
            <a:ext cx="2864000" cy="18000"/>
          </a:xfrm>
          <a:prstGeom prst="rect">
            <a:avLst/>
          </a:prstGeom>
          <a:solidFill>
            <a:srgbClr val="BECDE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>
        <p:nvSpPr>
          <p:cNvPr id="27" name="TextBox 26"/>
          <p:cNvSpPr txBox="1"/>
          <p:nvPr/>
        </p:nvSpPr>
        <p:spPr>
          <a:xfrm>
            <a:off x="8536000" y="3960000"/>
            <a:ext cx="2648000" cy="1295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600"/>
              </a:spcAft>
              <a:defRPr sz="1100" b="1">
                <a:solidFill>
                  <a:srgbClr val="780000"/>
                </a:solidFill>
              </a:defRPr>
            </a:pPr>
            <a:r>
              <a:t>风险点：风险点：镀锌钢板批次间反光系数差异可能造成涂层均匀性误判</a:t>
            </a:r>
          </a:p>
          <a:p>
            <a:pPr>
              <a:spcAft>
                <a:spcPts val="600"/>
              </a:spcAft>
              <a:defRPr sz="1100">
                <a:solidFill>
                  <a:srgbClr val="005000"/>
                </a:solidFill>
              </a:defRPr>
            </a:pPr>
            <a:r>
              <a:t>解决方案：解决方案：建立多批次样本数据库，启用自适应阈值算法（±15%反射率浮动范围）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售后服务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9" name="对角圆角矩形 8"/>
          <p:cNvSpPr/>
          <p:nvPr/>
        </p:nvSpPr>
        <p:spPr>
          <a:xfrm>
            <a:off x="1997075" y="1988820"/>
            <a:ext cx="7912735" cy="3744595"/>
          </a:xfrm>
          <a:prstGeom prst="round2DiagRect">
            <a:avLst/>
          </a:prstGeom>
          <a:solidFill>
            <a:schemeClr val="bg1">
              <a:alpha val="40000"/>
            </a:schemeClr>
          </a:solidFill>
          <a:ln w="12700" cmpd="sng">
            <a:solidFill>
              <a:schemeClr val="bg1">
                <a:alpha val="50000"/>
              </a:schemeClr>
            </a:solidFill>
            <a:prstDash val="dash"/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1600"/>
          </a:p>
        </p:txBody>
      </p:sp>
      <p:sp>
        <p:nvSpPr>
          <p:cNvPr id="6" name="六边形 5"/>
          <p:cNvSpPr/>
          <p:nvPr userDrawn="1">
            <p:custDataLst>
              <p:tags r:id="rId3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06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712720" y="2373630"/>
            <a:ext cx="6566535" cy="2831465"/>
          </a:xfrm>
          <a:prstGeom prst="rect">
            <a:avLst/>
          </a:prstGeom>
          <a:noFill/>
          <a:effectLst>
            <a:glow rad="139700">
              <a:schemeClr val="bg1">
                <a:alpha val="40000"/>
              </a:schemeClr>
            </a:glow>
            <a:outerShdw dist="12700" dir="6000000" algn="ctr" rotWithShape="0">
              <a:schemeClr val="bg1">
                <a:alpha val="50000"/>
              </a:schemeClr>
            </a:outerShdw>
          </a:effectLst>
        </p:spPr>
        <p:txBody>
          <a:bodyPr wrap="square" lIns="0" tIns="0" rIns="0" bIns="0" rtlCol="0" anchor="ctr" anchorCtr="0">
            <a:noAutofit/>
          </a:bodyPr>
          <a:lstStyle/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该设备上线后使用初期，我们会派专人进行全程跟踪；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处理解决可能发生的设备异常；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对现场人员进行培训指导；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设</a:t>
            </a:r>
            <a:r>
              <a:rPr lang="zh-CN" altLang="en-US" dirty="0" smtClean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备调试完成后</a:t>
            </a: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：售后服务一年；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 marL="342900" lvl="0" indent="-342900">
              <a:lnSpc>
                <a:spcPct val="200000"/>
              </a:lnSpc>
              <a:buFont typeface="+mj-ea"/>
              <a:buAutoNum type="circleNumDbPlain"/>
            </a:pPr>
            <a:r>
              <a:rPr lang="zh-CN" altLang="en-US" dirty="0"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若客户提出设备升级需求，我们会及时为您提供升级新方案。</a:t>
            </a:r>
            <a:endParaRPr lang="zh-CN" altLang="en-US" dirty="0"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图片 4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 flipH="1">
            <a:off x="6082" y="376"/>
            <a:ext cx="12179835" cy="6857247"/>
          </a:xfrm>
          <a:prstGeom prst="rect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0"/>
          </a:gradFill>
        </p:spPr>
      </p:pic>
      <p:sp>
        <p:nvSpPr>
          <p:cNvPr id="50" name="TextBox 12"/>
          <p:cNvSpPr txBox="1"/>
          <p:nvPr/>
        </p:nvSpPr>
        <p:spPr>
          <a:xfrm>
            <a:off x="5592462" y="1557219"/>
            <a:ext cx="5349240" cy="8299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zh-CN" altLang="en-US" sz="4800" b="1" spc="-300" dirty="0">
                <a:solidFill>
                  <a:schemeClr val="accent1"/>
                </a:solidFill>
                <a:latin typeface="Bahnschrift Light SemiCondensed" panose="020B0502040204020203" charset="0"/>
                <a:ea typeface="印品黑体" panose="00000500000000000000" pitchFamily="2" charset="-122"/>
                <a:cs typeface="Bahnschrift Light SemiCondensed" panose="020B0502040204020203" charset="0"/>
              </a:rPr>
              <a:t>机器视觉方案提供商</a:t>
            </a:r>
            <a:endParaRPr lang="zh-CN" altLang="en-US" sz="4800" b="1" spc="-300" dirty="0">
              <a:solidFill>
                <a:schemeClr val="accent1"/>
              </a:solidFill>
              <a:latin typeface="Bahnschrift Light SemiCondensed" panose="020B0502040204020203" charset="0"/>
              <a:ea typeface="印品黑体" panose="00000500000000000000" pitchFamily="2" charset="-122"/>
              <a:cs typeface="Bahnschrift Light SemiCondensed" panose="020B0502040204020203" charset="0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5752465" y="2493010"/>
            <a:ext cx="5155565" cy="129540"/>
            <a:chOff x="4861" y="5033"/>
            <a:chExt cx="9248" cy="204"/>
          </a:xfrm>
        </p:grpSpPr>
        <p:sp>
          <p:nvSpPr>
            <p:cNvPr id="57" name="Rectangle 31"/>
            <p:cNvSpPr>
              <a:spLocks noChangeArrowheads="1"/>
            </p:cNvSpPr>
            <p:nvPr/>
          </p:nvSpPr>
          <p:spPr bwMode="auto">
            <a:xfrm rot="10800000">
              <a:off x="4861" y="5033"/>
              <a:ext cx="9248" cy="120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  <p:sp>
          <p:nvSpPr>
            <p:cNvPr id="30" name="Rectangle 31"/>
            <p:cNvSpPr>
              <a:spLocks noChangeArrowheads="1"/>
            </p:cNvSpPr>
            <p:nvPr/>
          </p:nvSpPr>
          <p:spPr bwMode="auto">
            <a:xfrm rot="10800000">
              <a:off x="4861" y="5209"/>
              <a:ext cx="9248" cy="28"/>
            </a:xfrm>
            <a:prstGeom prst="rect">
              <a:avLst/>
            </a:prstGeom>
            <a:solidFill>
              <a:srgbClr val="0070C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endParaRPr lang="zh-CN" altLang="en-US">
                <a:cs typeface="+mn-ea"/>
                <a:sym typeface="+mn-lt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6096000" y="3134995"/>
            <a:ext cx="4229100" cy="153860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0535-2162897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www.ytzrtx.com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hlinkClick r:id="rId3"/>
              </a:rPr>
              <a:t>image@ytzrtx.com</a:t>
            </a:r>
            <a:endParaRPr lang="en-US" altLang="zh-CN" sz="1200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200000"/>
              </a:lnSpc>
              <a:spcBef>
                <a:spcPts val="0"/>
              </a:spcBef>
              <a:spcAft>
                <a:spcPts val="0"/>
              </a:spcAft>
            </a:pPr>
            <a:r>
              <a:rPr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山东省烟台市经济技术开发区泰山路86号</a:t>
            </a:r>
            <a:r>
              <a:rPr 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内</a:t>
            </a:r>
            <a:r>
              <a:rPr lang="en-US" altLang="zh-CN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</a:t>
            </a:r>
            <a:r>
              <a:rPr lang="zh-CN" altLang="en-US" sz="1200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号</a:t>
            </a:r>
            <a:endParaRPr lang="en-US" altLang="zh-CN" sz="1200" dirty="0">
              <a:solidFill>
                <a:srgbClr val="1B3049"/>
              </a:solidFill>
              <a:sym typeface="+mn-ea"/>
            </a:endParaRPr>
          </a:p>
        </p:txBody>
      </p:sp>
      <p:pic>
        <p:nvPicPr>
          <p:cNvPr id="29" name="图形 18" descr="电子邮件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21985" y="4055745"/>
            <a:ext cx="239395" cy="229235"/>
          </a:xfrm>
          <a:prstGeom prst="rect">
            <a:avLst/>
          </a:prstGeom>
        </p:spPr>
      </p:pic>
      <p:pic>
        <p:nvPicPr>
          <p:cNvPr id="32" name="图形 20" descr="呼叫中心"/>
          <p:cNvPicPr>
            <a:picLocks noChangeAspect="1"/>
          </p:cNvPicPr>
          <p:nvPr>
            <p:custDataLst>
              <p:tags r:id="rId7"/>
            </p:custDataLst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721350" y="3307080"/>
            <a:ext cx="260985" cy="250825"/>
          </a:xfrm>
          <a:prstGeom prst="rect">
            <a:avLst/>
          </a:prstGeom>
        </p:spPr>
      </p:pic>
      <p:pic>
        <p:nvPicPr>
          <p:cNvPr id="34" name="图形 22" descr="标记"/>
          <p:cNvPicPr>
            <a:picLocks noChangeAspect="1"/>
          </p:cNvPicPr>
          <p:nvPr>
            <p:custDataLst>
              <p:tags r:id="rId10"/>
            </p:custDataLst>
          </p:nvPr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5683250" y="4386580"/>
            <a:ext cx="299085" cy="287020"/>
          </a:xfrm>
          <a:prstGeom prst="rect">
            <a:avLst/>
          </a:prstGeom>
        </p:spPr>
      </p:pic>
      <p:pic>
        <p:nvPicPr>
          <p:cNvPr id="35" name="图形 25" descr="Internet"/>
          <p:cNvPicPr>
            <a:picLocks noChangeAspect="1"/>
          </p:cNvPicPr>
          <p:nvPr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683250" y="3659505"/>
            <a:ext cx="306705" cy="294640"/>
          </a:xfrm>
          <a:prstGeom prst="rect">
            <a:avLst/>
          </a:prstGeom>
        </p:spPr>
      </p:pic>
      <p:pic>
        <p:nvPicPr>
          <p:cNvPr id="58" name="图片 57" descr="网站二维码ytzrtx.com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9552305" y="3254375"/>
            <a:ext cx="1355090" cy="1355090"/>
          </a:xfrm>
          <a:prstGeom prst="rect">
            <a:avLst/>
          </a:prstGeom>
        </p:spPr>
      </p:pic>
      <p:pic>
        <p:nvPicPr>
          <p:cNvPr id="4" name="图片 3" descr="~$致瑞图像(1)_画板 1 副本 9"/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79425" y="6370320"/>
            <a:ext cx="3337560" cy="34925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 advTm="4000">
        <p:randomBar dir="vert"/>
      </p:transition>
    </mc:Choice>
    <mc:Fallback>
      <p:transition spd="slow" advClick="0" advTm="4000">
        <p:randomBar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5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-12700" y="0"/>
            <a:ext cx="4281805" cy="6864985"/>
          </a:xfrm>
          <a:prstGeom prst="rect">
            <a:avLst/>
          </a:prstGeom>
          <a:solidFill>
            <a:srgbClr val="0170C1"/>
          </a:solidFill>
          <a:ln w="28575">
            <a:solidFill>
              <a:srgbClr val="0170C1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632391" y="3782686"/>
            <a:ext cx="2770948" cy="6756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795" dirty="0">
                <a:solidFill>
                  <a:schemeClr val="bg1"/>
                </a:solidFill>
                <a:latin typeface="Kozuka Gothic Pro M" panose="020B0700000000000000" pitchFamily="34" charset="-128"/>
                <a:ea typeface="Kozuka Gothic Pro M" panose="020B0700000000000000" pitchFamily="34" charset="-128"/>
              </a:rPr>
              <a:t>CONTENTS</a:t>
            </a:r>
            <a:endParaRPr lang="zh-CN" altLang="en-US" sz="3795" dirty="0">
              <a:solidFill>
                <a:schemeClr val="bg1"/>
              </a:solidFill>
              <a:latin typeface="Kozuka Gothic Pro M" panose="020B0700000000000000" pitchFamily="34" charset="-128"/>
              <a:ea typeface="Kozuka Gothic Pro M" panose="020B0700000000000000" pitchFamily="34" charset="-128"/>
            </a:endParaRPr>
          </a:p>
        </p:txBody>
      </p:sp>
      <p:grpSp>
        <p:nvGrpSpPr>
          <p:cNvPr id="10" name="组合 9"/>
          <p:cNvGrpSpPr/>
          <p:nvPr>
            <p:custDataLst>
              <p:tags r:id="rId2"/>
            </p:custDataLst>
          </p:nvPr>
        </p:nvGrpSpPr>
        <p:grpSpPr>
          <a:xfrm>
            <a:off x="5267325" y="627380"/>
            <a:ext cx="4827270" cy="753110"/>
            <a:chOff x="8236" y="1580"/>
            <a:chExt cx="7602" cy="1186"/>
          </a:xfrm>
        </p:grpSpPr>
        <p:sp>
          <p:nvSpPr>
            <p:cNvPr id="23" name="剪去单角的矩形 22"/>
            <p:cNvSpPr/>
            <p:nvPr>
              <p:custDataLst>
                <p:tags r:id="rId3"/>
              </p:custDataLst>
            </p:nvPr>
          </p:nvSpPr>
          <p:spPr>
            <a:xfrm>
              <a:off x="9314" y="1683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21" name="六边形 20"/>
            <p:cNvSpPr/>
            <p:nvPr>
              <p:custDataLst>
                <p:tags r:id="rId4"/>
              </p:custDataLst>
            </p:nvPr>
          </p:nvSpPr>
          <p:spPr>
            <a:xfrm>
              <a:off x="8236" y="1580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01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5"/>
              </p:custDataLst>
            </p:nvPr>
          </p:nvSpPr>
          <p:spPr>
            <a:xfrm>
              <a:off x="10121" y="1759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项目描述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>
            <p:custDataLst>
              <p:tags r:id="rId6"/>
            </p:custDataLst>
          </p:nvPr>
        </p:nvGrpSpPr>
        <p:grpSpPr>
          <a:xfrm>
            <a:off x="5267325" y="1635760"/>
            <a:ext cx="4827270" cy="753110"/>
            <a:chOff x="8236" y="3185"/>
            <a:chExt cx="7602" cy="1186"/>
          </a:xfrm>
        </p:grpSpPr>
        <p:sp>
          <p:nvSpPr>
            <p:cNvPr id="53" name="剪去单角的矩形 22"/>
            <p:cNvSpPr/>
            <p:nvPr>
              <p:custDataLst>
                <p:tags r:id="rId7"/>
              </p:custDataLst>
            </p:nvPr>
          </p:nvSpPr>
          <p:spPr>
            <a:xfrm>
              <a:off x="9314" y="3288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4" name="六边形 53"/>
            <p:cNvSpPr/>
            <p:nvPr>
              <p:custDataLst>
                <p:tags r:id="rId8"/>
              </p:custDataLst>
            </p:nvPr>
          </p:nvSpPr>
          <p:spPr>
            <a:xfrm>
              <a:off x="8236" y="3185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02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9"/>
              </p:custDataLst>
            </p:nvPr>
          </p:nvSpPr>
          <p:spPr>
            <a:xfrm>
              <a:off x="10121" y="3363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项目验证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>
            <p:custDataLst>
              <p:tags r:id="rId10"/>
            </p:custDataLst>
          </p:nvPr>
        </p:nvGrpSpPr>
        <p:grpSpPr>
          <a:xfrm>
            <a:off x="5267325" y="2595880"/>
            <a:ext cx="4827270" cy="753745"/>
            <a:chOff x="8236" y="4792"/>
            <a:chExt cx="7602" cy="1187"/>
          </a:xfrm>
        </p:grpSpPr>
        <p:sp>
          <p:nvSpPr>
            <p:cNvPr id="56" name="剪去单角的矩形 22"/>
            <p:cNvSpPr/>
            <p:nvPr>
              <p:custDataLst>
                <p:tags r:id="rId11"/>
              </p:custDataLst>
            </p:nvPr>
          </p:nvSpPr>
          <p:spPr>
            <a:xfrm>
              <a:off x="9314" y="4895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57" name="六边形 56"/>
            <p:cNvSpPr/>
            <p:nvPr>
              <p:custDataLst>
                <p:tags r:id="rId12"/>
              </p:custDataLst>
            </p:nvPr>
          </p:nvSpPr>
          <p:spPr>
            <a:xfrm>
              <a:off x="8236" y="4792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03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58" name="矩形 57"/>
            <p:cNvSpPr/>
            <p:nvPr>
              <p:custDataLst>
                <p:tags r:id="rId13"/>
              </p:custDataLst>
            </p:nvPr>
          </p:nvSpPr>
          <p:spPr>
            <a:xfrm>
              <a:off x="10121" y="4971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配置清单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>
            <p:custDataLst>
              <p:tags r:id="rId14"/>
            </p:custDataLst>
          </p:nvPr>
        </p:nvGrpSpPr>
        <p:grpSpPr>
          <a:xfrm>
            <a:off x="5267325" y="3556635"/>
            <a:ext cx="4827270" cy="753745"/>
            <a:chOff x="8236" y="6399"/>
            <a:chExt cx="7602" cy="1187"/>
          </a:xfrm>
        </p:grpSpPr>
        <p:sp>
          <p:nvSpPr>
            <p:cNvPr id="59" name="剪去单角的矩形 22"/>
            <p:cNvSpPr/>
            <p:nvPr>
              <p:custDataLst>
                <p:tags r:id="rId15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60" name="六边形 59"/>
            <p:cNvSpPr/>
            <p:nvPr>
              <p:custDataLst>
                <p:tags r:id="rId16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04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61" name="矩形 60"/>
            <p:cNvSpPr/>
            <p:nvPr>
              <p:custDataLst>
                <p:tags r:id="rId17"/>
              </p:custDataLst>
            </p:nvPr>
          </p:nvSpPr>
          <p:spPr>
            <a:xfrm>
              <a:off x="10121" y="6578"/>
              <a:ext cx="2408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逻辑流程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4" name="文本框 23"/>
          <p:cNvSpPr txBox="1"/>
          <p:nvPr/>
        </p:nvSpPr>
        <p:spPr>
          <a:xfrm>
            <a:off x="1084008" y="2340326"/>
            <a:ext cx="186771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目录</a:t>
            </a:r>
            <a:endParaRPr lang="zh-CN" altLang="en-US" sz="60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>
            <p:custDataLst>
              <p:tags r:id="rId18"/>
            </p:custDataLst>
          </p:nvPr>
        </p:nvGrpSpPr>
        <p:grpSpPr>
          <a:xfrm>
            <a:off x="5267325" y="4516120"/>
            <a:ext cx="4827270" cy="753745"/>
            <a:chOff x="8295" y="7906"/>
            <a:chExt cx="7602" cy="1187"/>
          </a:xfrm>
        </p:grpSpPr>
        <p:sp>
          <p:nvSpPr>
            <p:cNvPr id="2" name="剪去单角的矩形 22"/>
            <p:cNvSpPr/>
            <p:nvPr>
              <p:custDataLst>
                <p:tags r:id="rId19"/>
              </p:custDataLst>
            </p:nvPr>
          </p:nvSpPr>
          <p:spPr>
            <a:xfrm>
              <a:off x="9373" y="8009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170C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705"/>
            </a:p>
          </p:txBody>
        </p:sp>
        <p:sp>
          <p:nvSpPr>
            <p:cNvPr id="3" name="六边形 2"/>
            <p:cNvSpPr/>
            <p:nvPr>
              <p:custDataLst>
                <p:tags r:id="rId20"/>
              </p:custDataLst>
            </p:nvPr>
          </p:nvSpPr>
          <p:spPr>
            <a:xfrm>
              <a:off x="8295" y="7906"/>
              <a:ext cx="1377" cy="1187"/>
            </a:xfrm>
            <a:prstGeom prst="hexagon">
              <a:avLst/>
            </a:prstGeom>
            <a:solidFill>
              <a:srgbClr val="0170C1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05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4" name="矩形 3"/>
            <p:cNvSpPr/>
            <p:nvPr>
              <p:custDataLst>
                <p:tags r:id="rId21"/>
              </p:custDataLst>
            </p:nvPr>
          </p:nvSpPr>
          <p:spPr>
            <a:xfrm>
              <a:off x="10180" y="8085"/>
              <a:ext cx="4989" cy="786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lstStyle/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评估结果</a:t>
              </a:r>
              <a:r>
                <a:rPr lang="en-US" altLang="zh-CN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&amp;</a:t>
              </a:r>
              <a:r>
                <a:rPr lang="zh-CN" altLang="en-US" sz="265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ea"/>
                </a:rPr>
                <a:t>注意事项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>
            <p:custDataLst>
              <p:tags r:id="rId22"/>
            </p:custDataLst>
          </p:nvPr>
        </p:nvGrpSpPr>
        <p:grpSpPr>
          <a:xfrm>
            <a:off x="5267325" y="5477510"/>
            <a:ext cx="4827270" cy="753745"/>
            <a:chOff x="8236" y="6399"/>
            <a:chExt cx="7602" cy="1187"/>
          </a:xfrm>
        </p:grpSpPr>
        <p:sp>
          <p:nvSpPr>
            <p:cNvPr id="12" name="剪去单角的矩形 22"/>
            <p:cNvSpPr/>
            <p:nvPr>
              <p:custDataLst>
                <p:tags r:id="rId23"/>
              </p:custDataLst>
            </p:nvPr>
          </p:nvSpPr>
          <p:spPr>
            <a:xfrm>
              <a:off x="9314" y="6502"/>
              <a:ext cx="6524" cy="982"/>
            </a:xfrm>
            <a:custGeom>
              <a:avLst/>
              <a:gdLst>
                <a:gd name="connsiteX0" fmla="*/ 0 w 4648200"/>
                <a:gd name="connsiteY0" fmla="*/ 0 h 476250"/>
                <a:gd name="connsiteX1" fmla="*/ 4568823 w 4648200"/>
                <a:gd name="connsiteY1" fmla="*/ 0 h 476250"/>
                <a:gd name="connsiteX2" fmla="*/ 4648200 w 4648200"/>
                <a:gd name="connsiteY2" fmla="*/ 79377 h 476250"/>
                <a:gd name="connsiteX3" fmla="*/ 4648200 w 4648200"/>
                <a:gd name="connsiteY3" fmla="*/ 476250 h 476250"/>
                <a:gd name="connsiteX4" fmla="*/ 0 w 4648200"/>
                <a:gd name="connsiteY4" fmla="*/ 476250 h 476250"/>
                <a:gd name="connsiteX5" fmla="*/ 0 w 4648200"/>
                <a:gd name="connsiteY5" fmla="*/ 0 h 476250"/>
                <a:gd name="connsiteX0-1" fmla="*/ 0 w 4772025"/>
                <a:gd name="connsiteY0-2" fmla="*/ 0 h 476250"/>
                <a:gd name="connsiteX1-3" fmla="*/ 4568823 w 4772025"/>
                <a:gd name="connsiteY1-4" fmla="*/ 0 h 476250"/>
                <a:gd name="connsiteX2-5" fmla="*/ 4772025 w 4772025"/>
                <a:gd name="connsiteY2-6" fmla="*/ 241302 h 476250"/>
                <a:gd name="connsiteX3-7" fmla="*/ 4648200 w 4772025"/>
                <a:gd name="connsiteY3-8" fmla="*/ 476250 h 476250"/>
                <a:gd name="connsiteX4-9" fmla="*/ 0 w 4772025"/>
                <a:gd name="connsiteY4-10" fmla="*/ 476250 h 476250"/>
                <a:gd name="connsiteX5-11" fmla="*/ 0 w 4772025"/>
                <a:gd name="connsiteY5-12" fmla="*/ 0 h 476250"/>
                <a:gd name="connsiteX0-13" fmla="*/ 0 w 4767262"/>
                <a:gd name="connsiteY0-14" fmla="*/ 0 h 476250"/>
                <a:gd name="connsiteX1-15" fmla="*/ 4568823 w 4767262"/>
                <a:gd name="connsiteY1-16" fmla="*/ 0 h 476250"/>
                <a:gd name="connsiteX2-17" fmla="*/ 4767262 w 4767262"/>
                <a:gd name="connsiteY2-18" fmla="*/ 207964 h 476250"/>
                <a:gd name="connsiteX3-19" fmla="*/ 4648200 w 4767262"/>
                <a:gd name="connsiteY3-20" fmla="*/ 476250 h 476250"/>
                <a:gd name="connsiteX4-21" fmla="*/ 0 w 4767262"/>
                <a:gd name="connsiteY4-22" fmla="*/ 476250 h 476250"/>
                <a:gd name="connsiteX5-23" fmla="*/ 0 w 4767262"/>
                <a:gd name="connsiteY5-24" fmla="*/ 0 h 476250"/>
                <a:gd name="connsiteX0-25" fmla="*/ 0 w 4872037"/>
                <a:gd name="connsiteY0-26" fmla="*/ 0 h 476250"/>
                <a:gd name="connsiteX1-27" fmla="*/ 4568823 w 4872037"/>
                <a:gd name="connsiteY1-28" fmla="*/ 0 h 476250"/>
                <a:gd name="connsiteX2-29" fmla="*/ 4872037 w 4872037"/>
                <a:gd name="connsiteY2-30" fmla="*/ 231777 h 476250"/>
                <a:gd name="connsiteX3-31" fmla="*/ 4648200 w 4872037"/>
                <a:gd name="connsiteY3-32" fmla="*/ 476250 h 476250"/>
                <a:gd name="connsiteX4-33" fmla="*/ 0 w 4872037"/>
                <a:gd name="connsiteY4-34" fmla="*/ 476250 h 476250"/>
                <a:gd name="connsiteX5-35" fmla="*/ 0 w 4872037"/>
                <a:gd name="connsiteY5-36" fmla="*/ 0 h 476250"/>
                <a:gd name="connsiteX0-37" fmla="*/ 0 w 4872037"/>
                <a:gd name="connsiteY0-38" fmla="*/ 0 h 481012"/>
                <a:gd name="connsiteX1-39" fmla="*/ 4568823 w 4872037"/>
                <a:gd name="connsiteY1-40" fmla="*/ 0 h 481012"/>
                <a:gd name="connsiteX2-41" fmla="*/ 4872037 w 4872037"/>
                <a:gd name="connsiteY2-42" fmla="*/ 231777 h 481012"/>
                <a:gd name="connsiteX3-43" fmla="*/ 4586288 w 4872037"/>
                <a:gd name="connsiteY3-44" fmla="*/ 481012 h 481012"/>
                <a:gd name="connsiteX4-45" fmla="*/ 0 w 4872037"/>
                <a:gd name="connsiteY4-46" fmla="*/ 476250 h 481012"/>
                <a:gd name="connsiteX5-47" fmla="*/ 0 w 4872037"/>
                <a:gd name="connsiteY5-48" fmla="*/ 0 h 481012"/>
                <a:gd name="connsiteX0-49" fmla="*/ 0 w 4872037"/>
                <a:gd name="connsiteY0-50" fmla="*/ 0 h 485775"/>
                <a:gd name="connsiteX1-51" fmla="*/ 4568823 w 4872037"/>
                <a:gd name="connsiteY1-52" fmla="*/ 0 h 485775"/>
                <a:gd name="connsiteX2-53" fmla="*/ 4872037 w 4872037"/>
                <a:gd name="connsiteY2-54" fmla="*/ 231777 h 485775"/>
                <a:gd name="connsiteX3-55" fmla="*/ 4581525 w 4872037"/>
                <a:gd name="connsiteY3-56" fmla="*/ 485775 h 485775"/>
                <a:gd name="connsiteX4-57" fmla="*/ 0 w 4872037"/>
                <a:gd name="connsiteY4-58" fmla="*/ 476250 h 485775"/>
                <a:gd name="connsiteX5-59" fmla="*/ 0 w 4872037"/>
                <a:gd name="connsiteY5-60" fmla="*/ 0 h 485775"/>
                <a:gd name="connsiteX0-61" fmla="*/ 0 w 4872037"/>
                <a:gd name="connsiteY0-62" fmla="*/ 0 h 490538"/>
                <a:gd name="connsiteX1-63" fmla="*/ 4568823 w 4872037"/>
                <a:gd name="connsiteY1-64" fmla="*/ 0 h 490538"/>
                <a:gd name="connsiteX2-65" fmla="*/ 4872037 w 4872037"/>
                <a:gd name="connsiteY2-66" fmla="*/ 231777 h 490538"/>
                <a:gd name="connsiteX3-67" fmla="*/ 4567237 w 4872037"/>
                <a:gd name="connsiteY3-68" fmla="*/ 490538 h 490538"/>
                <a:gd name="connsiteX4-69" fmla="*/ 0 w 4872037"/>
                <a:gd name="connsiteY4-70" fmla="*/ 476250 h 490538"/>
                <a:gd name="connsiteX5-71" fmla="*/ 0 w 4872037"/>
                <a:gd name="connsiteY5-72" fmla="*/ 0 h 490538"/>
                <a:gd name="connsiteX0-73" fmla="*/ 0 w 4876800"/>
                <a:gd name="connsiteY0-74" fmla="*/ 0 h 490538"/>
                <a:gd name="connsiteX1-75" fmla="*/ 4568823 w 4876800"/>
                <a:gd name="connsiteY1-76" fmla="*/ 0 h 490538"/>
                <a:gd name="connsiteX2-77" fmla="*/ 4876800 w 4876800"/>
                <a:gd name="connsiteY2-78" fmla="*/ 236540 h 490538"/>
                <a:gd name="connsiteX3-79" fmla="*/ 4567237 w 4876800"/>
                <a:gd name="connsiteY3-80" fmla="*/ 490538 h 490538"/>
                <a:gd name="connsiteX4-81" fmla="*/ 0 w 4876800"/>
                <a:gd name="connsiteY4-82" fmla="*/ 476250 h 490538"/>
                <a:gd name="connsiteX5-83" fmla="*/ 0 w 4876800"/>
                <a:gd name="connsiteY5-84" fmla="*/ 0 h 490538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4876800" h="490538">
                  <a:moveTo>
                    <a:pt x="0" y="0"/>
                  </a:moveTo>
                  <a:lnTo>
                    <a:pt x="4568823" y="0"/>
                  </a:lnTo>
                  <a:lnTo>
                    <a:pt x="4876800" y="236540"/>
                  </a:lnTo>
                  <a:lnTo>
                    <a:pt x="4567237" y="490538"/>
                  </a:lnTo>
                  <a:lnTo>
                    <a:pt x="0" y="47625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6A6A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endParaRPr lang="zh-CN" altLang="en-US" sz="1705"/>
            </a:p>
          </p:txBody>
        </p:sp>
        <p:sp>
          <p:nvSpPr>
            <p:cNvPr id="13" name="六边形 12"/>
            <p:cNvSpPr/>
            <p:nvPr>
              <p:custDataLst>
                <p:tags r:id="rId24"/>
              </p:custDataLst>
            </p:nvPr>
          </p:nvSpPr>
          <p:spPr>
            <a:xfrm>
              <a:off x="8236" y="6399"/>
              <a:ext cx="1377" cy="1187"/>
            </a:xfrm>
            <a:prstGeom prst="hexagon">
              <a:avLst/>
            </a:prstGeom>
            <a:solidFill>
              <a:srgbClr val="A6A6A6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p>
              <a:pPr algn="ctr"/>
              <a:r>
                <a:rPr lang="en-US" altLang="zh-CN" sz="2655" dirty="0">
                  <a:latin typeface="Impact" panose="020B0806030902050204" pitchFamily="34" charset="0"/>
                </a:rPr>
                <a:t>06</a:t>
              </a:r>
              <a:endParaRPr lang="zh-CN" altLang="en-US" sz="2655" dirty="0">
                <a:latin typeface="Impact" panose="020B0806030902050204" pitchFamily="34" charset="0"/>
              </a:endParaRPr>
            </a:p>
          </p:txBody>
        </p:sp>
        <p:sp>
          <p:nvSpPr>
            <p:cNvPr id="14" name="矩形 13"/>
            <p:cNvSpPr/>
            <p:nvPr>
              <p:custDataLst>
                <p:tags r:id="rId25"/>
              </p:custDataLst>
            </p:nvPr>
          </p:nvSpPr>
          <p:spPr>
            <a:xfrm>
              <a:off x="10121" y="6578"/>
              <a:ext cx="2416" cy="788"/>
            </a:xfrm>
            <a:prstGeom prst="rect">
              <a:avLst/>
            </a:prstGeom>
            <a:effectLst/>
          </p:spPr>
          <p:txBody>
            <a:bodyPr wrap="none">
              <a:spAutoFit/>
            </a:bodyPr>
            <a:p>
              <a:pPr algn="l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zh-CN" altLang="en-US" sz="2655" dirty="0">
                  <a:solidFill>
                    <a:schemeClr val="bg1"/>
                  </a:solidFill>
                  <a:latin typeface="Franklin Gothic Medium" panose="020B0603020102020204" pitchFamily="34" charset="0"/>
                  <a:ea typeface="微软雅黑" panose="020B0503020204020204" pitchFamily="34" charset="-122"/>
                </a:rPr>
                <a:t>售后服务</a:t>
              </a:r>
              <a:endPara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1250" advTm="0">
        <p15:prstTrans prst="airplane"/>
      </p:transition>
    </mc:Choice>
    <mc:Fallback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9" grpId="0"/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矩形 13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Franklin Gothic Medium" panose="020B0603020102020204" pitchFamily="34" charset="0"/>
                <a:ea typeface="微软雅黑" panose="020B0503020204020204" pitchFamily="34" charset="-122"/>
              </a:rPr>
              <a:t>项目描述</a:t>
            </a:r>
            <a:endParaRPr lang="zh-CN" altLang="en-US" sz="2655" dirty="0">
              <a:solidFill>
                <a:schemeClr val="bg1"/>
              </a:solidFill>
              <a:latin typeface="Franklin Gothic Medium" panose="020B06030201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5" name="六边形 14"/>
          <p:cNvSpPr/>
          <p:nvPr userDrawn="1">
            <p:custDataLst>
              <p:tags r:id="rId2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01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63" name="矩形: 圆角 462"/>
          <p:cNvSpPr/>
          <p:nvPr/>
        </p:nvSpPr>
        <p:spPr bwMode="auto">
          <a:xfrm>
            <a:off x="695325" y="1052736"/>
            <a:ext cx="5908040" cy="5256584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934462" y="1232360"/>
            <a:ext cx="5429250" cy="4896695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50000"/>
              </a:lnSpc>
            </a:pPr>
            <a:endParaRPr lang="zh-CN" altLang="en-US" sz="1400" dirty="0"/>
          </a:p>
          <a:p>
            <a:pPr>
              <a:spcAft>
                <a:spcPts val="800"/>
              </a:spcAft>
              <a:defRPr sz="1400" b="1"/>
            </a:pPr>
            <a:r>
              <a:t>●产品名称：汽车板材</a:t>
            </a:r>
          </a:p>
          <a:p>
            <a:pPr>
              <a:spcAft>
                <a:spcPts val="800"/>
              </a:spcAft>
              <a:defRPr sz="1400" b="1"/>
            </a:pPr>
            <a:r>
              <a:t>●检测内容：表面划痕/裂纹/凹坑/锈蚀/涂层均匀性</a:t>
            </a:r>
          </a:p>
          <a:p>
            <a:pPr>
              <a:spcAft>
                <a:spcPts val="800"/>
              </a:spcAft>
              <a:defRPr sz="1400" b="1"/>
            </a:pPr>
            <a:r>
              <a:t>●产品材质：镀锌钢</a:t>
            </a:r>
          </a:p>
          <a:p>
            <a:pPr>
              <a:spcAft>
                <a:spcPts val="800"/>
              </a:spcAft>
              <a:defRPr sz="1400" b="1"/>
            </a:pPr>
            <a:r>
              <a:t>●产品颜色：银灰色</a:t>
            </a:r>
          </a:p>
          <a:p>
            <a:pPr>
              <a:spcAft>
                <a:spcPts val="800"/>
              </a:spcAft>
              <a:defRPr sz="1400" b="1"/>
            </a:pPr>
            <a:r>
              <a:t>●检测区域(mm × mm)：2000.0 * 2000.0</a:t>
            </a:r>
          </a:p>
          <a:p>
            <a:pPr>
              <a:spcAft>
                <a:spcPts val="800"/>
              </a:spcAft>
              <a:defRPr sz="1400" b="1"/>
            </a:pPr>
            <a:r>
              <a:t>●最大工作距离(mm)：不限制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●最小工作距离(mm)：不限制</a:t>
            </a:r>
          </a:p>
          <a:p>
            <a:pPr>
              <a:spcAft>
                <a:spcPts val="800"/>
              </a:spcAft>
              <a:defRPr sz="1400" b="1"/>
            </a:pPr>
            <a:r>
              <a:t>●来料方式：传送带</a:t>
            </a:r>
          </a:p>
          <a:p>
            <a:pPr>
              <a:spcAft>
                <a:spcPts val="800"/>
              </a:spcAft>
              <a:defRPr sz="1400" b="1"/>
            </a:pPr>
            <a:r>
              <a:t>●最小缺陷分辨要求(mm)：0.1</a:t>
            </a:r>
          </a:p>
          <a:p>
            <a:pPr>
              <a:spcAft>
                <a:spcPts val="800"/>
              </a:spcAft>
              <a:defRPr sz="1400" b="1"/>
            </a:pPr>
            <a:r>
              <a:t>●检测节拍(pcs/min)：120</a:t>
            </a:r>
          </a:p>
          <a:p>
            <a:pPr>
              <a:spcAft>
                <a:spcPts val="800"/>
              </a:spcAft>
              <a:defRPr sz="1400" b="1"/>
            </a:pPr>
            <a:r>
              <a:t>●检测时产品运动速度(m/s)：0</a:t>
            </a:r>
          </a:p>
          <a:p>
            <a:pPr>
              <a:defRPr sz="1400" b="1"/>
            </a:pPr>
            <a:r>
              <a:t>●工作距离(mm)：570</a:t>
            </a:r>
          </a:p>
        </p:txBody>
      </p:sp>
      <p:sp>
        <p:nvSpPr>
          <p:cNvPr id="2" name="矩形: 圆角 462"/>
          <p:cNvSpPr/>
          <p:nvPr/>
        </p:nvSpPr>
        <p:spPr bwMode="auto">
          <a:xfrm>
            <a:off x="8040132" y="6092661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4" name="文本框 32"/>
          <p:cNvSpPr txBox="1"/>
          <p:nvPr/>
        </p:nvSpPr>
        <p:spPr>
          <a:xfrm>
            <a:off x="8616077" y="5876761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方案布局图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464" name="Picture 463" descr="方案布局图_2D面阵中孔背光源布局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76609" y="2361691"/>
            <a:ext cx="2820352" cy="322707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7" name="矩形: 圆角 462"/>
          <p:cNvSpPr/>
          <p:nvPr/>
        </p:nvSpPr>
        <p:spPr bwMode="auto">
          <a:xfrm>
            <a:off x="2783989" y="594928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8" name="文本框 32"/>
          <p:cNvSpPr txBox="1"/>
          <p:nvPr/>
        </p:nvSpPr>
        <p:spPr>
          <a:xfrm>
            <a:off x="3274844" y="580513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视野图</a:t>
            </a:r>
            <a:endParaRPr lang="zh-CN" b="1" dirty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19" name="Picture 18" descr="视野图_2D视野图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25520" y="764381"/>
            <a:ext cx="5141118" cy="4752498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1447671" y="5157134"/>
            <a:ext cx="5655230" cy="540000"/>
          </a:xfrm>
          <a:prstGeom prst="rect">
            <a:avLst/>
          </a:prstGeom>
          <a:noFill/>
          <a:ln w="12700">
            <a:solidFill>
              <a:srgbClr val="BECDE1"/>
            </a:solidFill>
          </a:ln>
        </p:spPr>
        <p:txBody>
          <a:bodyPr wrap="none">
            <a:spAutoFit/>
          </a:bodyPr>
          <a:lstStyle/>
          <a:p/>
          <a:p>
            <a:pPr algn="ctr">
              <a:defRPr sz="1200" b="1">
                <a:solidFill>
                  <a:srgbClr val="1E4682"/>
                </a:solidFill>
              </a:defRPr>
            </a:pPr>
            <a:r>
              <a:t>A(工作距离) = 570mm, B(视野宽度) = 220mm, C(视野长度) = 220mm</a:t>
            </a:r>
          </a:p>
        </p:txBody>
      </p:sp>
      <p:graphicFrame>
        <p:nvGraphicFramePr>
          <p:cNvPr id="21" name="Table 20"/>
          <p:cNvGraphicFramePr>
            <a:graphicFrameLocks noGrp="1"/>
          </p:cNvGraphicFramePr>
          <p:nvPr/>
        </p:nvGraphicFramePr>
        <p:xfrm>
          <a:off x="7464695" y="2060575"/>
          <a:ext cx="3741420" cy="645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0710"/>
                <a:gridCol w="1870710"/>
              </a:tblGrid>
              <a:tr h="71684"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 b="1"/>
                      </a:pPr>
                      <a:r>
                        <a:t>参数值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MV-CU200-20GM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面阵相机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相机接口类型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GigE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相机像素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5120 * 3840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MFA121-U18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镜头品牌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71684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镜头焦距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18mm</a:t>
                      </a:r>
                    </a:p>
                  </a:txBody>
                  <a:tcPr/>
                </a:tc>
              </a:tr>
              <a:tr h="71688"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镜头接口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000"/>
                      </a:pPr>
                      <a:r>
                        <a:t>C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02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14" name="矩形 1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项目验证</a:t>
            </a:r>
            <a:endParaRPr lang="zh-CN" altLang="en-US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9" name="矩形: 圆角 462"/>
          <p:cNvSpPr/>
          <p:nvPr/>
        </p:nvSpPr>
        <p:spPr bwMode="auto">
          <a:xfrm>
            <a:off x="4727848" y="6309320"/>
            <a:ext cx="2983230" cy="428625"/>
          </a:xfrm>
          <a:prstGeom prst="roundRect">
            <a:avLst>
              <a:gd name="adj" fmla="val 0"/>
            </a:avLst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  <p:txBody>
          <a:bodyPr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20" name="文本框 32"/>
          <p:cNvSpPr txBox="1"/>
          <p:nvPr/>
        </p:nvSpPr>
        <p:spPr>
          <a:xfrm>
            <a:off x="5223148" y="6176605"/>
            <a:ext cx="2000885" cy="368300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zh-CN" altLang="en-US" b="1" dirty="0" smtClean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检测流程</a:t>
            </a:r>
            <a:endParaRPr lang="zh-CN" altLang="en-US" b="1" dirty="0" smtClean="0">
              <a:solidFill>
                <a:schemeClr val="accent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</p:txBody>
      </p:sp>
      <p:pic>
        <p:nvPicPr>
          <p:cNvPr id="21" name="Picture 20" descr="检测流程图_2D外观检测流程图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62764" y="1650682"/>
            <a:ext cx="10112216" cy="4226242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>
            <p:custDataLst>
              <p:tags r:id="rId1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六边形 7"/>
          <p:cNvSpPr/>
          <p:nvPr userDrawn="1">
            <p:custDataLst>
              <p:tags r:id="rId2"/>
            </p:custDataLst>
          </p:nvPr>
        </p:nvSpPr>
        <p:spPr>
          <a:xfrm>
            <a:off x="153670" y="12700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grpSp>
        <p:nvGrpSpPr>
          <p:cNvPr id="11" name="组合 10"/>
          <p:cNvGrpSpPr/>
          <p:nvPr/>
        </p:nvGrpSpPr>
        <p:grpSpPr>
          <a:xfrm>
            <a:off x="623392" y="1124744"/>
            <a:ext cx="664210" cy="1641475"/>
            <a:chOff x="6312" y="3110"/>
            <a:chExt cx="1046" cy="2250"/>
          </a:xfrm>
        </p:grpSpPr>
        <p:sp>
          <p:nvSpPr>
            <p:cNvPr id="9" name="矩形: 圆角 462"/>
            <p:cNvSpPr/>
            <p:nvPr/>
          </p:nvSpPr>
          <p:spPr bwMode="auto">
            <a:xfrm>
              <a:off x="6312" y="3110"/>
              <a:ext cx="1046" cy="2250"/>
            </a:xfrm>
            <a:prstGeom prst="roundRect">
              <a:avLst>
                <a:gd name="adj" fmla="val 0"/>
              </a:avLst>
            </a:prstGeom>
            <a:noFill/>
            <a:ln w="9525" cap="flat" cmpd="sng" algn="ctr">
              <a:solidFill>
                <a:schemeClr val="accent1"/>
              </a:solidFill>
              <a:prstDash val="dash"/>
            </a:ln>
            <a:effectLst/>
          </p:spPr>
          <p:txBody>
            <a:bodyPr anchor="ctr"/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微软雅黑" panose="020B0503020204020204" pitchFamily="34" charset="-122"/>
                <a:cs typeface="+mn-cs"/>
              </a:endParaRPr>
            </a:p>
          </p:txBody>
        </p:sp>
        <p:sp>
          <p:nvSpPr>
            <p:cNvPr id="464" name="文本框 32"/>
            <p:cNvSpPr txBox="1"/>
            <p:nvPr/>
          </p:nvSpPr>
          <p:spPr>
            <a:xfrm>
              <a:off x="6436" y="3208"/>
              <a:ext cx="786" cy="204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anchor="ctr" anchorCtr="0">
              <a:noAutofit/>
            </a:bodyPr>
            <a:lstStyle>
              <a:defPPr>
                <a:defRPr lang="en-US"/>
              </a:defPPr>
              <a:lvl1pPr marL="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系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统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构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</a:endParaRPr>
            </a:p>
            <a:p>
              <a:pPr algn="ctr"/>
              <a:r>
                <a:rPr lang="zh-CN" sz="2400" b="1" dirty="0">
                  <a:solidFill>
                    <a:schemeClr val="accent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微软雅黑" panose="020B0503020204020204" pitchFamily="34" charset="-122"/>
                </a:rPr>
                <a:t>成</a:t>
              </a:r>
              <a:endParaRPr lang="zh-CN" sz="2400" b="1" dirty="0">
                <a:solidFill>
                  <a:schemeClr val="accent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endParaRPr>
            </a:p>
          </p:txBody>
        </p:sp>
      </p:grpSp>
      <p:pic>
        <p:nvPicPr>
          <p:cNvPr id="465" name="Picture 464" descr="系统硬件配置示意图_2D面阵中孔背光源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19776" y="1015841"/>
            <a:ext cx="8152447" cy="482631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16" name="Picture 15" descr="相机尺寸图_A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0000" y="1800000"/>
            <a:ext cx="3150400" cy="1108199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1080000" y="3196199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相机尺寸图</a:t>
            </a:r>
          </a:p>
        </p:txBody>
      </p:sp>
      <p:pic>
        <p:nvPicPr>
          <p:cNvPr id="18" name="Picture 17" descr="镜头尺寸图_U18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0400" y="1800000"/>
            <a:ext cx="3150400" cy="2237552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950400" y="4325552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镜头尺寸图</a:t>
            </a:r>
          </a:p>
        </p:txBody>
      </p:sp>
      <p:pic>
        <p:nvPicPr>
          <p:cNvPr id="20" name="Picture 19" descr="光源尺寸图_2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820800" y="1800000"/>
            <a:ext cx="3150400" cy="1789383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8820800" y="3877383"/>
            <a:ext cx="3150400" cy="3600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/>
          <a:p>
            <a:pPr algn="ctr">
              <a:defRPr sz="1400" b="1"/>
            </a:pPr>
            <a:r>
              <a:t>光源尺寸图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03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配置清单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aphicFrame>
        <p:nvGraphicFramePr>
          <p:cNvPr id="16" name="Table 15"/>
          <p:cNvGraphicFramePr>
            <a:graphicFrameLocks noGrp="1"/>
          </p:cNvGraphicFramePr>
          <p:nvPr/>
        </p:nvGraphicFramePr>
        <p:xfrm>
          <a:off x="1193292" y="2492920"/>
          <a:ext cx="7847076" cy="30240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46"/>
                <a:gridCol w="1307846"/>
                <a:gridCol w="1307846"/>
                <a:gridCol w="1307846"/>
                <a:gridCol w="1307846"/>
                <a:gridCol w="1307846"/>
              </a:tblGrid>
              <a:tr h="432000"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序号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名称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型号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单位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数量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 b="1"/>
                      </a:pPr>
                      <a:r>
                        <a:t>厂家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面阵相机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MV-CU200-20GM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hikvision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镜头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MFA121-U18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coolens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光源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OPT-FLCA220210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个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100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OPT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工控机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显示器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-</a:t>
                      </a:r>
                    </a:p>
                  </a:txBody>
                  <a:tcPr/>
                </a:tc>
              </a:tr>
              <a:tr h="432000"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软件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MechMind-DLK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套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defRPr sz="1200"/>
                      </a:pPr>
                      <a:r>
                        <a:t>MechMind</a:t>
                      </a: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六边形 14"/>
          <p:cNvSpPr/>
          <p:nvPr userDrawn="1">
            <p:custDataLst>
              <p:tags r:id="rId1"/>
            </p:custDataLst>
          </p:nvPr>
        </p:nvSpPr>
        <p:spPr>
          <a:xfrm>
            <a:off x="119380" y="140970"/>
            <a:ext cx="469900" cy="406400"/>
          </a:xfrm>
          <a:prstGeom prst="hexagon">
            <a:avLst/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altLang="zh-CN" dirty="0">
                <a:solidFill>
                  <a:schemeClr val="accent1"/>
                </a:solidFill>
                <a:latin typeface="Impact" panose="020B0806030902050204" pitchFamily="34" charset="0"/>
              </a:rPr>
              <a:t>04</a:t>
            </a:r>
            <a:endParaRPr lang="en-US" altLang="zh-CN" dirty="0">
              <a:solidFill>
                <a:schemeClr val="accent1"/>
              </a:solidFill>
              <a:latin typeface="Impact" panose="020B0806030902050204" pitchFamily="34" charset="0"/>
            </a:endParaRPr>
          </a:p>
        </p:txBody>
      </p:sp>
      <p:sp>
        <p:nvSpPr>
          <p:cNvPr id="4" name="矩形 3"/>
          <p:cNvSpPr/>
          <p:nvPr>
            <p:custDataLst>
              <p:tags r:id="rId2"/>
            </p:custDataLst>
          </p:nvPr>
        </p:nvSpPr>
        <p:spPr>
          <a:xfrm>
            <a:off x="698500" y="80010"/>
            <a:ext cx="1534160" cy="500380"/>
          </a:xfrm>
          <a:prstGeom prst="rect">
            <a:avLst/>
          </a:prstGeom>
          <a:effectLst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sz="2655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逻辑流程</a:t>
            </a:r>
            <a:endParaRPr lang="zh-CN" sz="2655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609600" y="685800"/>
            <a:ext cx="10972800" cy="54864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/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逻辑流程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图像采集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使用高分辨率工业相机（≥1200万像素）采集2000×2000mm板材图像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设置ROI覆盖完整检测区域并排除边缘干扰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采用环形光源+背光组合抑制反光，确保银灰色表面细节清晰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静止状态下多角度拍摄（包含不同光照条件样本）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预处理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自适应直方图均衡化增强表面纹理对比度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高斯滤波消除随机噪声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多尺度形态学操作分离微小缺陷与背景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ROI截取（根据板材标准尺寸固定感兴趣区域）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表面缺陷检测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缺陷分割模块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标注多类别缺陷（划痕/裂纹/凹坑/锈蚀）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使用网格剪切工具处理大尺寸图像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设置缺陷面积阈值（≥0.1mm²判定为NG）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├── 实例分割模块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├── 精准标注复杂形状缺陷（如不规则裂纹）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│   └── 启用深度学习模型微调功能优化边缘检测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└── 非监督分割模块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├── 训练无缺陷OK图像建立基准模型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│       └── 动态调整Unknown区域判定阈值（涂层均匀性检测）</a:t>
            </a:r>
          </a:p>
          <a:p>
            <a:pPr>
              <a:spcAft>
                <a:spcPts val="300"/>
              </a:spcAft>
              <a:defRPr sz="1000">
                <a:latin typeface="Courier New"/>
              </a:defRPr>
            </a:pPr>
            <a:r>
              <a:t>├── 结果处理</a:t>
            </a: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1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.xml><?xml version="1.0" encoding="utf-8"?>
<p:tagLst xmlns:p="http://schemas.openxmlformats.org/presentationml/2006/main">
  <p:tag name="KSO_WM_BEAUTIFY_FLAG" val=""/>
  <p:tag name="KSO_WM_UNIT_PLACING_PICTURE_USER_VIEWPORT" val="{&quot;height&quot;:528,&quot;width&quot;:2465}"/>
</p:tagLst>
</file>

<file path=ppt/tags/tag2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2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.xml><?xml version="1.0" encoding="utf-8"?>
<p:tagLst xmlns:p="http://schemas.openxmlformats.org/presentationml/2006/main">
  <p:tag name="KSO_WM_BEAUTIFY_FLAG" val=""/>
</p:tagLst>
</file>

<file path=ppt/tags/tag3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3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.xml><?xml version="1.0" encoding="utf-8"?>
<p:tagLst xmlns:p="http://schemas.openxmlformats.org/presentationml/2006/main">
  <p:tag name="KSO_WM_BEAUTIFY_FLAG" val=""/>
</p:tagLst>
</file>

<file path=ppt/tags/tag4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4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5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6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7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8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49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50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1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2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3.xml><?xml version="1.0" encoding="utf-8"?>
<p:tagLst xmlns:p="http://schemas.openxmlformats.org/presentationml/2006/main">
  <p:tag name="KSO_WM_DIAGRAM_VIRTUALLY_FRAME" val="{&quot;height&quot;:421.11922601341485,&quot;left&quot;:411.8,&quot;top&quot;:56.4080968212307,&quot;width&quot;:423.392125984252}"/>
</p:tagLst>
</file>

<file path=ppt/tags/tag54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ags/tag5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6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7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</p:tagLst>
</file>

<file path=ppt/tags/tag59.xml><?xml version="1.0" encoding="utf-8"?>
<p:tagLst xmlns:p="http://schemas.openxmlformats.org/presentationml/2006/main">
  <p:tag name="KSO_WPP_MARK_KEY" val="41b21a80-aff8-4701-83e1-f33bacc79d61"/>
  <p:tag name="COMMONDATA" val="eyJoZGlkIjoiOTAwZDM1MDc0ZmRjNWJjOTM2ODk1ZGFhM2UwMzJhYWIifQ==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3.0"/>
  <p:tag name="KSO_WM_BEAUTIFY_FLAG" val="#wm#"/>
</p:tagLst>
</file>

<file path=ppt/tags/tag9.xml><?xml version="1.0" encoding="utf-8"?>
<p:tagLst xmlns:p="http://schemas.openxmlformats.org/presentationml/2006/main">
  <p:tag name="KSO_WM_UNIT_PLACING_PICTURE_USER_VIEWPORT" val="{&quot;height&quot;:11390,&quot;width&quot;:20230.905377661125}"/>
</p:tagLst>
</file>

<file path=ppt/theme/theme1.xml><?xml version="1.0" encoding="utf-8"?>
<a:theme xmlns:a="http://schemas.openxmlformats.org/drawingml/2006/main" name="1_自定义设计方案">
  <a:themeElements>
    <a:clrScheme name="自定义 2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170C1"/>
      </a:accent1>
      <a:accent2>
        <a:srgbClr val="A6A6A6"/>
      </a:accent2>
      <a:accent3>
        <a:srgbClr val="0170C1"/>
      </a:accent3>
      <a:accent4>
        <a:srgbClr val="A6A6A6"/>
      </a:accent4>
      <a:accent5>
        <a:srgbClr val="0170C1"/>
      </a:accent5>
      <a:accent6>
        <a:srgbClr val="A6A6A6"/>
      </a:accent6>
      <a:hlink>
        <a:srgbClr val="0170C1"/>
      </a:hlink>
      <a:folHlink>
        <a:srgbClr val="A6A6A6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429</Words>
  <Application>WPS 演示</Application>
  <PresentationFormat>宽屏</PresentationFormat>
  <Paragraphs>132</Paragraphs>
  <Slides>13</Slides>
  <Notes>5</Notes>
  <HiddenSlides>0</HiddenSlides>
  <MMClips>0</MMClips>
  <ScaleCrop>false</ScaleCrop>
  <HeadingPairs>
    <vt:vector size="6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31" baseType="lpstr">
      <vt:lpstr>Arial</vt:lpstr>
      <vt:lpstr>宋体</vt:lpstr>
      <vt:lpstr>Wingdings</vt:lpstr>
      <vt:lpstr>微软雅黑</vt:lpstr>
      <vt:lpstr>黑体</vt:lpstr>
      <vt:lpstr>印品黑体</vt:lpstr>
      <vt:lpstr>Bahnschrift Light SemiCondensed</vt:lpstr>
      <vt:lpstr>方正舒体</vt:lpstr>
      <vt:lpstr>Kozuka Gothic Pro M</vt:lpstr>
      <vt:lpstr>Yu Gothic UI Semibold</vt:lpstr>
      <vt:lpstr>Impact</vt:lpstr>
      <vt:lpstr>Franklin Gothic Medium</vt:lpstr>
      <vt:lpstr>Arial</vt:lpstr>
      <vt:lpstr>等线 Light</vt:lpstr>
      <vt:lpstr>等线</vt:lpstr>
      <vt:lpstr>Calibri</vt:lpstr>
      <vt:lpstr>Arial Unicode MS</vt:lpstr>
      <vt:lpstr>1_自定义设计方案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微软中国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xbany</dc:creator>
  <cp:lastModifiedBy>FairyStory</cp:lastModifiedBy>
  <cp:revision>294</cp:revision>
  <dcterms:created xsi:type="dcterms:W3CDTF">2019-03-05T07:35:00Z</dcterms:created>
  <dcterms:modified xsi:type="dcterms:W3CDTF">2025-10-23T03:36:07Z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82985D8EE0FB41A689FCB46D7C058B7A_12</vt:lpwstr>
  </property>
  <property fmtid="{D5CDD505-2E9C-101B-9397-08002B2CF9AE}" pid="3" name="KSOProductBuildVer">
    <vt:lpwstr>2052-11.1.0.10524</vt:lpwstr>
  </property>
  <property fmtid="{D5CDD505-2E9C-101B-9397-08002B2CF9AE}" pid="4" name="KSOSaveFontToCloudKey">
    <vt:lpwstr>16472725_btnclosed</vt:lpwstr>
  </property>
</Properties>
</file>