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9" r:id="rId11"/>
    <p:sldId id="320" r:id="rId12"/>
    <p:sldId id="321" r:id="rId13"/>
    <p:sldId id="322" r:id="rId14"/>
    <p:sldId id="323" r:id="rId15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笔记本键盘尺寸测量视觉方案（2D）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5" name="图片 4" descr="面阵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使用找边算子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│   ├── 配置4个卡尺沿对角线分布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│   ├── 设置搜索长度500像素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│   └── 极性设置为由暗到明（针对白色边缘）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应用H矩阵转换为世界坐标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尺寸计算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使用两点生成直线算子连接对角点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通过点与点距离算子计算对角线长度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    └── 转换为实际物理尺寸（应用标定比例）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公差判定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使用数学表达式比较测量值与标准值（±3mm）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结果处理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OK/NG判断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条件判断算子输出检测结果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结果显示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在图像上叠加尺寸数值和判定结果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└── 统计处理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└── CPK统计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└── 记录每次测量数据并计算过程能力指数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风险点：白色塑料材质反光可能导致图像过曝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解决方案：采用漫射型环形光源并调整照射角度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风险点：工作距离偏差易导致焦点模糊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解决方案：使用标定工具辅助安装校准距离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风险点：传送带供料存在摆放角度偏移风险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解决方案：增加机械定位夹具保证检测姿态统一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6" name="图片 5" descr="面阵前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89305" y="3014980"/>
            <a:ext cx="1944370" cy="141859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15" name="图片 14" descr="面阵前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flipH="1">
            <a:off x="589280" y="3385820"/>
            <a:ext cx="1572895" cy="114744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●产品名称：笔记本键盘</a:t>
            </a:r>
          </a:p>
          <a:p>
            <a:pPr>
              <a:spcAft>
                <a:spcPts val="800"/>
              </a:spcAft>
              <a:defRPr sz="900" b="1"/>
            </a:pPr>
            <a:r>
              <a:t>●测量内容：键盘尺寸</a:t>
            </a:r>
          </a:p>
          <a:p>
            <a:pPr>
              <a:spcAft>
                <a:spcPts val="800"/>
              </a:spcAft>
              <a:defRPr sz="900" b="1"/>
            </a:pPr>
            <a:r>
              <a:t>●产品材质：塑料</a:t>
            </a:r>
          </a:p>
          <a:p>
            <a:pPr>
              <a:spcAft>
                <a:spcPts val="800"/>
              </a:spcAft>
              <a:defRPr sz="900" b="1"/>
            </a:pPr>
            <a:r>
              <a:t>●产品颜色：白色</a:t>
            </a:r>
          </a:p>
          <a:p>
            <a:pPr>
              <a:spcAft>
                <a:spcPts val="800"/>
              </a:spcAft>
              <a:defRPr sz="900" b="1"/>
            </a:pPr>
            <a:r>
              <a:t>●最大工作距离(mm)：不限制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●最小工作距离(mm)：不限制</a:t>
            </a:r>
          </a:p>
          <a:p>
            <a:pPr>
              <a:spcAft>
                <a:spcPts val="800"/>
              </a:spcAft>
              <a:defRPr sz="900" b="1"/>
            </a:pPr>
            <a:r>
              <a:t>●检测区域(mm*mm)：100.0 * 100.0</a:t>
            </a:r>
          </a:p>
          <a:p>
            <a:pPr>
              <a:spcAft>
                <a:spcPts val="800"/>
              </a:spcAft>
              <a:defRPr sz="900" b="1"/>
            </a:pPr>
            <a:r>
              <a:t>●来料方式：传送带</a:t>
            </a:r>
          </a:p>
          <a:p>
            <a:pPr>
              <a:spcAft>
                <a:spcPts val="800"/>
              </a:spcAft>
              <a:defRPr sz="900" b="1"/>
            </a:pPr>
            <a:r>
              <a:t>●测量精度要求(mm)：3</a:t>
            </a:r>
          </a:p>
          <a:p>
            <a:pPr>
              <a:spcAft>
                <a:spcPts val="800"/>
              </a:spcAft>
              <a:defRPr sz="900" b="1"/>
            </a:pPr>
            <a:r>
              <a:t>●检测节拍(pcs/min)：10</a:t>
            </a:r>
          </a:p>
          <a:p>
            <a:pPr>
              <a:spcAft>
                <a:spcPts val="800"/>
              </a:spcAft>
              <a:defRPr sz="900" b="1"/>
            </a:pPr>
            <a:r>
              <a:t>●检测时产品运动速度(m/s)：0</a:t>
            </a:r>
          </a:p>
          <a:p>
            <a:pPr>
              <a:defRPr sz="900" b="1"/>
            </a:pPr>
            <a:r>
              <a:t>●工作距离(mm)：292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pic>
        <p:nvPicPr>
          <p:cNvPr id="9" name="Picture 8" descr="方案布局图_2D面阵环形光源布局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74" y="1080000"/>
            <a:ext cx="2378555" cy="273473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2D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43" y="1066260"/>
            <a:ext cx="3447573" cy="318696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A(工作距离) = 292mm, B(视野宽度) = 110mm, C(视野长度) = 110mm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71684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A5031M/CG300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面阵相机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相机接口类型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GigE.POE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相机像素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640 * 480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MH0628SP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镜头品牌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大华/dahua</a:t>
                      </a:r>
                    </a:p>
                  </a:txBody>
                  <a:tcPr/>
                </a:tc>
              </a:tr>
              <a:tr h="71684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镜头焦距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6mm</a:t>
                      </a:r>
                    </a:p>
                  </a:txBody>
                  <a:tcPr/>
                </a:tc>
              </a:tr>
              <a:tr h="71688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镜头接口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C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531870" y="3804920"/>
            <a:ext cx="2982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检测流程图</a:t>
            </a:r>
            <a:r>
              <a:rPr lang="zh-CN" altLang="en-US"/>
              <a:t>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2D面阵环形光源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409" y="592931"/>
            <a:ext cx="7165181" cy="3957637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000" y="1800000"/>
            <a:ext cx="1755599" cy="11661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80000" y="3254168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  <p:pic>
        <p:nvPicPr>
          <p:cNvPr id="6" name="Picture 5" descr="镜头尺寸图_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599" y="1800000"/>
            <a:ext cx="1755599" cy="29036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555599" y="4991676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镜头尺寸图</a:t>
            </a:r>
          </a:p>
        </p:txBody>
      </p:sp>
      <p:pic>
        <p:nvPicPr>
          <p:cNvPr id="8" name="Picture 7" descr="光源尺寸图_2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1199" y="1800000"/>
            <a:ext cx="1755599" cy="129872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31199" y="3386720"/>
            <a:ext cx="1755599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光源尺寸图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30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面阵相机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A5031M/CG300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大华/dahua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镜头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MH0628SP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大华/dahua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光源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JL-AR5600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嘉励/jiali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工控机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显示器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MVP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大华/dahua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逻辑流程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图像采集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相机配置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选择全局相机设备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设置曝光时间与增益以适应白色塑料材质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采用软触发模式同步产品定位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预处理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平滑滤波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使用形态学处理消除表面噪点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对比度增强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设置阈值突出白色键盘边缘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图像二值化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自动阈值分割白色区域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键盘尺寸测量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标定初始化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使用高精度棋盘格标定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│   ├── 棋盘格尺寸设置为10mm×10mm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│   └── 生成标定文件并应用非线性矫正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读取标定文件获取H矩阵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边缘定位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26</cp:revision>
  <dcterms:created xsi:type="dcterms:W3CDTF">2017-03-04T06:55:00Z</dcterms:created>
  <dcterms:modified xsi:type="dcterms:W3CDTF">2025-12-20T01:32:21Z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