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3"/>
    <p:sldId id="257" r:id="rId4"/>
    <p:sldId id="258" r:id="rId5"/>
    <p:sldId id="314" r:id="rId6"/>
    <p:sldId id="312" r:id="rId8"/>
    <p:sldId id="296" r:id="rId9"/>
    <p:sldId id="315" r:id="rId10"/>
    <p:sldId id="275" r:id="rId11"/>
    <p:sldId id="278" r:id="rId12"/>
    <p:sldId id="324" r:id="rId13"/>
    <p:sldId id="284" r:id="rId14"/>
    <p:sldId id="281" r:id="rId15"/>
    <p:sldId id="311" r:id="rId1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DE164572-CBBE-4D89-B021-ABF319D4482C}">
          <p14:sldIdLst>
            <p14:sldId id="256"/>
            <p14:sldId id="257"/>
          </p14:sldIdLst>
        </p14:section>
        <p14:section name="项目描述" id="{6D1EDBAA-D9D2-490E-AE04-9F25E8CF6495}">
          <p14:sldIdLst>
            <p14:sldId id="258"/>
          </p14:sldIdLst>
        </p14:section>
        <p14:section name="项目验证" id="{4C7CDABD-B890-4A0D-B598-6F130CAF0ABA}">
          <p14:sldIdLst>
            <p14:sldId id="314"/>
            <p14:sldId id="312"/>
            <p14:sldId id="296"/>
            <p14:sldId id="315"/>
            <p14:sldId id="275"/>
          </p14:sldIdLst>
        </p14:section>
        <p14:section name="配置清单" id="{23CDC268-E80E-427B-8E33-94D5B02BA459}">
          <p14:sldIdLst>
            <p14:sldId id="278"/>
            <p14:sldId id="324"/>
            <p14:sldId id="284"/>
            <p14:sldId id="281"/>
            <p14:sldId id="311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 J" initials="YJ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D9DADE"/>
    <a:srgbClr val="F1F2F4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63" autoAdjust="0"/>
  </p:normalViewPr>
  <p:slideViewPr>
    <p:cSldViewPr>
      <p:cViewPr varScale="1">
        <p:scale>
          <a:sx n="62" d="100"/>
          <a:sy n="62" d="100"/>
        </p:scale>
        <p:origin x="398" y="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B8F3E5-5197-4E41-8294-1D586E0C1D7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E19D11-761C-4477-992E-197CFD8DD67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E19D11-761C-4477-992E-197CFD8DD6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  <p:sp>
        <p:nvSpPr>
          <p:cNvPr id="7" name="矩形 5"/>
          <p:cNvSpPr>
            <a:spLocks noChangeArrowheads="1"/>
          </p:cNvSpPr>
          <p:nvPr userDrawn="1"/>
        </p:nvSpPr>
        <p:spPr bwMode="auto">
          <a:xfrm>
            <a:off x="-317" y="44554"/>
            <a:ext cx="3284538" cy="433388"/>
          </a:xfrm>
          <a:prstGeom prst="rect">
            <a:avLst/>
          </a:prstGeom>
          <a:solidFill>
            <a:srgbClr val="0170C1"/>
          </a:solidFill>
          <a:ln>
            <a:solidFill>
              <a:srgbClr val="0170C1"/>
            </a:solidFill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152400" y="579041"/>
            <a:ext cx="8780463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image" Target="../media/image1.png"/><Relationship Id="rId13" Type="http://schemas.openxmlformats.org/officeDocument/2006/relationships/image" Target="../media/image1.tiff"/><Relationship Id="rId14" Type="http://schemas.openxmlformats.org/officeDocument/2006/relationships/image" Target="../media/image2.png"/><Relationship Id="rId1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28" t="5442" r="20650" b="6768"/>
          <a:stretch>
            <a:fillRect/>
          </a:stretch>
        </p:blipFill>
        <p:spPr>
          <a:xfrm>
            <a:off x="-27951" y="0"/>
            <a:ext cx="9293860" cy="6867525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95641" y="25640"/>
            <a:ext cx="2203318" cy="2002445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107504" y="6463028"/>
            <a:ext cx="180020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/>
              <a:t>版本：</a:t>
            </a:r>
            <a:r>
              <a:rPr lang="en-US" altLang="zh-CN" sz="1400" dirty="0"/>
              <a:t>V2501</a:t>
            </a:r>
            <a:endParaRPr lang="zh-CN" altLang="en-US" sz="1400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1969"/>
          <a:stretch>
            <a:fillRect/>
          </a:stretch>
        </p:blipFill>
        <p:spPr>
          <a:xfrm>
            <a:off x="6876256" y="39657"/>
            <a:ext cx="2066728" cy="460853"/>
          </a:xfrm>
          <a:prstGeom prst="rect">
            <a:avLst/>
          </a:prstGeom>
        </p:spPr>
      </p:pic>
      <p:sp>
        <p:nvSpPr>
          <p:cNvPr id="15" name="椭圆 12"/>
          <p:cNvSpPr>
            <a:spLocks noChangeArrowheads="1"/>
          </p:cNvSpPr>
          <p:nvPr userDrawn="1"/>
        </p:nvSpPr>
        <p:spPr bwMode="auto">
          <a:xfrm>
            <a:off x="5743377" y="2108941"/>
            <a:ext cx="2838450" cy="2838450"/>
          </a:xfrm>
          <a:prstGeom prst="ellipse">
            <a:avLst/>
          </a:prstGeom>
          <a:noFill/>
          <a:ln w="9525">
            <a:solidFill>
              <a:srgbClr val="EBEBEB"/>
            </a:solidFill>
            <a:beve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8.xml"/><Relationship Id="rId2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8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9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6.xml"/><Relationship Id="rId2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7.x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3"/>
          <a:stretch>
            <a:fillRect/>
          </a:stretch>
        </p:blipFill>
        <p:spPr>
          <a:xfrm>
            <a:off x="5069205" y="1399540"/>
            <a:ext cx="4119880" cy="261683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3" t="3380" b="-1"/>
          <a:stretch>
            <a:fillRect/>
          </a:stretch>
        </p:blipFill>
        <p:spPr>
          <a:xfrm>
            <a:off x="-73025" y="4238625"/>
            <a:ext cx="4298950" cy="2818130"/>
          </a:xfrm>
          <a:prstGeom prst="rect">
            <a:avLst/>
          </a:prstGeom>
        </p:spPr>
      </p:pic>
      <p:sp>
        <p:nvSpPr>
          <p:cNvPr id="9" name="副标题 4"/>
          <p:cNvSpPr txBox="1"/>
          <p:nvPr/>
        </p:nvSpPr>
        <p:spPr>
          <a:xfrm>
            <a:off x="908050" y="4076700"/>
            <a:ext cx="3020060" cy="31623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16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  <a:sym typeface="+mn-ea"/>
              </a:rPr>
              <a:t>VISION   PLAN</a:t>
            </a:r>
            <a:endParaRPr lang="zh-CN" altLang="en-US" sz="1600" b="1" dirty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556271" y="2045891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624259" y="4581128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81709" y="4076700"/>
            <a:ext cx="2898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►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556260" y="264160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螺丝定位视觉方案（2D）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36195" y="85090"/>
            <a:ext cx="108648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四．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199" y="685800"/>
            <a:ext cx="82296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│   ├── 输入模板匹配得到的中心点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│   └── 验证实际螺丝头部与理论圆的偏差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拟合线测量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    ├── 检测螺丝长度方向的直线度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    └── 设置忽略2个异常点保证测量鲁棒性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缺陷检测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斑点检测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│   ├── 设置面积过滤范围2-50像素²（对应1mm特征）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│   ├── 开启圆度过滤（阈值0.8-1.2）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│   └── 检测螺丝表面划痕或缺失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模板比对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    ├── 使用训练好的标准模板进行差异检测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    └── 设置绝对阈值20，方差阈值15识别表面缺陷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合格判定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比较测量尺寸与公差范围（±0.5mm）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统计斑点数量判断表面缺陷等级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综合所有检测项输出最终OK/NG结果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数据存储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保存检测结果到数据库（含时间戳、尺寸数据）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异常图片自动存档到指定路径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串口配置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设置波特率9600，8数据位，无校验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发送检测结果给PLC（NG输出报警信号）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机械臂交互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调用位置计算算子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│   ├── 输入标定文件（通过手眼标定生成）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│   └── 输出机械臂抓取坐标补偿值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通过Snap7协议与PLC交换状态信号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├── CPK统计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│   ├── 收集连续100次检测的尺寸数据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│   └── 计算过程能力指数(CPK)监控工艺稳定性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实时数据显示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├── 在自定义界面显示当前检测结果（OK/NG指示灯）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└── 柱状图展示尺寸分布直方图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-36195" y="85090"/>
            <a:ext cx="93599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五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-74464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5" name="矩形 4"/>
          <p:cNvSpPr/>
          <p:nvPr>
            <p:custDataLst>
              <p:tags r:id="rId1"/>
            </p:custDataLst>
          </p:nvPr>
        </p:nvSpPr>
        <p:spPr>
          <a:xfrm>
            <a:off x="539750" y="85090"/>
            <a:ext cx="243586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风险点：金属螺丝反光可能导致图像过曝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解决方案：采用中孔背光源并设置局部补光区域</a:t>
            </a:r>
          </a:p>
        </p:txBody>
      </p:sp>
      <p:sp>
        <p:nvSpPr>
          <p:cNvPr id="10" name="Rectangle 9"/>
          <p:cNvSpPr/>
          <p:nvPr/>
        </p:nvSpPr>
        <p:spPr>
          <a:xfrm>
            <a:off x="3468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3648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648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3756000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风险点：608mm长焦距易受机械振动影响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解决方案：加装防震支架并定期进行手眼标定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216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6396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396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6504000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风险点：不同批次螺丝氧化层厚度差异影响成像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解决方案：启用自适应灰度校正算法补偿表面反射差异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23"/>
          <p:cNvSpPr/>
          <p:nvPr/>
        </p:nvSpPr>
        <p:spPr>
          <a:xfrm>
            <a:off x="660083" y="882650"/>
            <a:ext cx="6408737" cy="374332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0"/>
            <a:endParaRPr lang="en-US" altLang="zh-CN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indent="0"/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该设备上线后使用初期，我们会派专人进行全程跟踪：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处理解决可能发生的设备异常；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对现场人员进行培训指导。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设备交付后：售后服务一年。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若客户提出设备升级需求，我们会及时为您提供升级新方案。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联系我们：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邮箱：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image@ytzrtx.com</a:t>
            </a:r>
            <a:b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电话：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b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地址：烟台致瑞图像技术有限公司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-36512" y="85369"/>
            <a:ext cx="468454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六．售后服务说明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3" t="3380" b="-1"/>
          <a:stretch>
            <a:fillRect/>
          </a:stretch>
        </p:blipFill>
        <p:spPr>
          <a:xfrm>
            <a:off x="-73025" y="4238625"/>
            <a:ext cx="4298950" cy="281813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3"/>
          <a:stretch>
            <a:fillRect/>
          </a:stretch>
        </p:blipFill>
        <p:spPr>
          <a:xfrm>
            <a:off x="5069205" y="1399540"/>
            <a:ext cx="4119880" cy="261683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84665" y="2865130"/>
            <a:ext cx="46845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0170C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THANKS</a:t>
            </a:r>
            <a:endParaRPr lang="en-US" altLang="zh-CN" sz="4000" b="1" dirty="0">
              <a:solidFill>
                <a:srgbClr val="0170C1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556271" y="2045891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624259" y="4581128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835696" y="1268760"/>
            <a:ext cx="4572000" cy="45231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</a:t>
            </a:r>
            <a:b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一．项目描述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二．项目验证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三．配置清单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四．逻辑流程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   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评估结果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&amp;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注意事项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六．售后服务说明 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75492" y="0"/>
            <a:ext cx="4684540" cy="458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目录：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-54610" y="0"/>
            <a:ext cx="664210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025265" y="935990"/>
            <a:ext cx="5024755" cy="55657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6083875" y="6021310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51460" y="836295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●产品名称：螺丝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●产品材质：金属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●产品颜色：白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●搜索范围(mm × mm)：350.0 * 20.0</a:t>
            </a:r>
          </a:p>
          <a:p>
            <a:pPr>
              <a:spcAft>
                <a:spcPts val="800"/>
              </a:spcAft>
              <a:defRPr sz="1400" b="1"/>
            </a:pPr>
            <a:r>
              <a:t>●最小特征分辨要求(mm)：1</a:t>
            </a:r>
          </a:p>
          <a:p>
            <a:pPr>
              <a:spcAft>
                <a:spcPts val="800"/>
              </a:spcAft>
              <a:defRPr sz="1400" b="1"/>
            </a:pPr>
            <a:r>
              <a:t>●工作节拍(pcs/min)：15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spcAft>
                <a:spcPts val="800"/>
              </a:spcAft>
              <a:defRPr sz="1400" b="1"/>
            </a:pPr>
            <a:r>
              <a:t>●相机安装方式：眼在手上</a:t>
            </a:r>
          </a:p>
          <a:p>
            <a:pPr>
              <a:defRPr sz="1400" b="1"/>
            </a:pPr>
            <a:r>
              <a:t>●工作距离(mm)：608</a:t>
            </a:r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539115" y="107950"/>
            <a:ext cx="1894205" cy="398780"/>
          </a:xfrm>
          <a:prstGeom prst="rect">
            <a:avLst/>
          </a:prstGeom>
          <a:effectLst/>
        </p:spPr>
        <p:txBody>
          <a:bodyPr wrap="squar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000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175895" y="836295"/>
            <a:ext cx="3688715" cy="5407660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64" name="Picture 463" descr="方案布局图_2D传送带眼在手上布局图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1665" y="3270688"/>
            <a:ext cx="3544089" cy="246262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/>
          <p:cNvSpPr/>
          <p:nvPr/>
        </p:nvSpPr>
        <p:spPr>
          <a:xfrm>
            <a:off x="1259344" y="6237328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0" y="785495"/>
            <a:ext cx="5577205" cy="56743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文本框 64"/>
          <p:cNvSpPr txBox="1"/>
          <p:nvPr/>
        </p:nvSpPr>
        <p:spPr>
          <a:xfrm>
            <a:off x="-54610" y="0"/>
            <a:ext cx="690880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二．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11505" y="53975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6" name="Picture 65" descr="视野图_2D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65088" y="637698"/>
            <a:ext cx="5745956" cy="5311616"/>
          </a:xfrm>
          <a:prstGeom prst="rect">
            <a:avLst/>
          </a:prstGeom>
        </p:spPr>
      </p:pic>
      <p:sp>
        <p:nvSpPr>
          <p:cNvPr id="67" name="TextBox 66"/>
          <p:cNvSpPr txBox="1"/>
          <p:nvPr/>
        </p:nvSpPr>
        <p:spPr>
          <a:xfrm>
            <a:off x="-511271" y="5625328"/>
            <a:ext cx="6320551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608mm, B(视野宽度) = 22mm, C(视野长度) = 385mm</a:t>
            </a:r>
          </a:p>
        </p:txBody>
      </p:sp>
      <p:graphicFrame>
        <p:nvGraphicFramePr>
          <p:cNvPr id="68" name="Table 67"/>
          <p:cNvGraphicFramePr>
            <a:graphicFrameLocks noGrp="1"/>
          </p:cNvGraphicFramePr>
          <p:nvPr/>
        </p:nvGraphicFramePr>
        <p:xfrm>
          <a:off x="5760515" y="2853055"/>
          <a:ext cx="2993136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6568"/>
                <a:gridCol w="1496568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05MG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GigE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800 * 600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MFA118-S06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视清/coolens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6mm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80751" y="1257146"/>
            <a:ext cx="8664990" cy="51790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-36830" y="0"/>
            <a:ext cx="719455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98259" y="610593"/>
            <a:ext cx="4939321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检测流程示意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064635" y="6068060"/>
            <a:ext cx="10972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/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11505" y="10795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5" name="Picture 14" descr="检测流程图_2D定位流程图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785" y="2571159"/>
            <a:ext cx="6006465" cy="287464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-36195" y="85090"/>
            <a:ext cx="65278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280751" y="764704"/>
            <a:ext cx="1198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系统构成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251460" y="1163320"/>
            <a:ext cx="8726805" cy="52901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11505" y="546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" name="Picture 29" descr="系统硬件配置示意图_2D面阵中孔背光源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4443" y="1710928"/>
            <a:ext cx="6615112" cy="343614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/>
          <p:cNvSpPr/>
          <p:nvPr/>
        </p:nvSpPr>
        <p:spPr>
          <a:xfrm>
            <a:off x="46990" y="917575"/>
            <a:ext cx="9139555" cy="562800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-36195" y="85090"/>
            <a:ext cx="78994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323296" y="549439"/>
            <a:ext cx="944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尺寸图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9" name="Picture 38" descr="相机尺寸图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0" y="1800000"/>
            <a:ext cx="1755599" cy="1157354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1080000" y="3245354"/>
            <a:ext cx="175559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41" name="Picture 40" descr="镜头尺寸图_S06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5599" y="1800000"/>
            <a:ext cx="1755599" cy="1329935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3555599" y="3417935"/>
            <a:ext cx="175559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43" name="Picture 42" descr="光源尺寸图_4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31199" y="1800000"/>
            <a:ext cx="1755599" cy="1513160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6031199" y="3601160"/>
            <a:ext cx="175559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-36195" y="85090"/>
            <a:ext cx="103187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956307" y="2457065"/>
          <a:ext cx="5231384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1897"/>
                <a:gridCol w="871897"/>
                <a:gridCol w="871897"/>
                <a:gridCol w="871897"/>
                <a:gridCol w="871897"/>
                <a:gridCol w="871899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05MG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大华/dahua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MFA118-S06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视清/coolens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JL-BRD3-350×350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嘉励/jiali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大华/dahua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36195" y="85090"/>
            <a:ext cx="82931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四．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199" y="685800"/>
            <a:ext cx="82296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相机参数设置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选择工业相机设备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设置曝光时间为自动，增益为适中值以减少反光影响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采用软触发模式，确保产品静止时精确采集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配置相机帧率与工作节拍(15pcs/min)匹配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图像源配置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选择已连接的全局相机设备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设置ROI区域为350×200mm的检测范围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图像增强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应用高斯滤波消除金属表面噪声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使用对比度调整强化白色螺丝与背景的差异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彩色转灰度处理简化后续计算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形态学处理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执行开运算去除小噪点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膨胀操作增强螺丝边缘连续性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螺丝检测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定位阶段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模板匹配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│   ├── 训练标准螺丝模板（包含头部圆形特征）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│   ├── 设置角度范围±5°，尺度范围0.9-1.1倍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│   └── 启用亚像素高精度模式提升定位精度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找圆算子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    ├── 配置3个卡尺环绕螺丝头部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    ├── 设置对比度阈值为150，高斯半径2像素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    └── 输出圆心坐标与直径作为基准尺寸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测量阶段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点与圆距离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462</Words>
  <Application>WPS 演示</Application>
  <PresentationFormat>全屏显示(4:3)</PresentationFormat>
  <Paragraphs>98</Paragraphs>
  <Slides>13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6" baseType="lpstr">
      <vt:lpstr>Arial</vt:lpstr>
      <vt:lpstr>宋体</vt:lpstr>
      <vt:lpstr>Wingdings</vt:lpstr>
      <vt:lpstr>微软雅黑</vt:lpstr>
      <vt:lpstr>Bahnschrift Light SemiCondensed</vt:lpstr>
      <vt:lpstr>印品黑体</vt:lpstr>
      <vt:lpstr>黑体</vt:lpstr>
      <vt:lpstr>Franklin Gothic Medium</vt:lpstr>
      <vt:lpstr>Arial</vt:lpstr>
      <vt:lpstr>Calibri</vt:lpstr>
      <vt:lpstr>等线</vt:lpstr>
      <vt:lpstr>Arial Unicode MS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392</cp:revision>
  <dcterms:created xsi:type="dcterms:W3CDTF">2019-03-05T07:35:00Z</dcterms:created>
  <dcterms:modified xsi:type="dcterms:W3CDTF">2025-11-06T01:53:17Z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54AD37516B3D4781A689026ECBFB5506</vt:lpwstr>
  </property>
  <property fmtid="{D5CDD505-2E9C-101B-9397-08002B2CF9AE}" pid="3" name="KSOProductBuildVer">
    <vt:lpwstr>2052-11.1.0.10524</vt:lpwstr>
  </property>
</Properties>
</file>