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9" r:id="rId11"/>
    <p:sldId id="320" r:id="rId12"/>
    <p:sldId id="321" r:id="rId13"/>
    <p:sldId id="322" r:id="rId14"/>
    <p:sldId id="323" r:id="rId15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螺丝尺寸测量视觉方案（2D）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5" name="图片 4" descr="面阵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接闭运算（5×5结构元素）连接断裂螺纹边缘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牙距测量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边缘查找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配置双卡尺区域覆盖螺纹起始和终止位置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设置边缘类型为"最强"，极性为"从黑到白"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滤波尺寸设为3，边缘阈值设为150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启用结果排序功能按X坐标升序排列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点集收集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订阅边缘查找模块输出的边缘点坐标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开启循环使能处理多螺纹边缘点序列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点点测量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输入方式选择"按坐标"，订阅点集模块的相邻点对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设置输出角度范围为-90°-90°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启用亚像素级精度计算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平均值计算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对连续N个牙距测量值进行滑动平均（N=5）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设置动态阈值范围±0.05mm进行稳定性判断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结果处理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条件检测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设置合格阈值范围：标称值±0.1mm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输出OK/NG状态至后续模块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格式化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整合测量值、角度、状态等参数为字符串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设置分隔符为";"，数组间分隔符为"\n"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通信处理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发送数据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配置TCP/IP协议发送测量结果至MES系统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设置数据包格式为ASCII文本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启用心跳检测机制（间隔5秒）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统计处理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数据集合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收集最近100次测量数据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计算CPK值监控过程能力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耗时统计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- 监控从图像采集到结果输出的全流程耗时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- 设置报警阈值为500ms（满足10pcs/min节拍要求）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风险点：金属螺丝反光与黑色背景对比度不足可能导致测量误差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解决方案：采用漫射光源+多角度补光组合，动态调整曝光参数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风险点：相机安装角度偏差可能造成螺纹边缘投影失真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解决方案：使用激光校准仪辅助安装，确保光轴垂直工件表面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风险点：螺丝批次间表面氧化层差异可能影响边缘检测稳定性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解决方案：建立多阈值自适应算法库，支持快速切换检测参数模板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6" name="图片 5" descr="面阵前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15" name="图片 14" descr="面阵前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flipH="1">
            <a:off x="589280" y="3385820"/>
            <a:ext cx="1572895" cy="114744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●产品名称：螺丝</a:t>
            </a:r>
          </a:p>
          <a:p>
            <a:pPr>
              <a:spcAft>
                <a:spcPts val="800"/>
              </a:spcAft>
              <a:defRPr sz="900" b="1"/>
            </a:pPr>
            <a:r>
              <a:t>●测量内容：牙距</a:t>
            </a:r>
          </a:p>
          <a:p>
            <a:pPr>
              <a:spcAft>
                <a:spcPts val="800"/>
              </a:spcAft>
              <a:defRPr sz="900" b="1"/>
            </a:pPr>
            <a:r>
              <a:t>●产品材质：金属</a:t>
            </a:r>
          </a:p>
          <a:p>
            <a:pPr>
              <a:spcAft>
                <a:spcPts val="800"/>
              </a:spcAft>
              <a:defRPr sz="900" b="1"/>
            </a:pPr>
            <a:r>
              <a:t>●产品颜色：黑色</a:t>
            </a:r>
          </a:p>
          <a:p>
            <a:pPr>
              <a:spcAft>
                <a:spcPts val="800"/>
              </a:spcAft>
              <a:defRPr sz="900" b="1"/>
            </a:pPr>
            <a:r>
              <a:t>●最大工作距离(mm)：不限制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●最小工作距离(mm)：不限制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●检测区域(mm*mm)：400.0 * 300.0</a:t>
            </a:r>
          </a:p>
          <a:p>
            <a:pPr>
              <a:spcAft>
                <a:spcPts val="800"/>
              </a:spcAft>
              <a:defRPr sz="900" b="1"/>
            </a:pPr>
            <a:r>
              <a:t>●来料方式：托盘</a:t>
            </a:r>
          </a:p>
          <a:p>
            <a:pPr>
              <a:spcAft>
                <a:spcPts val="800"/>
              </a:spcAft>
              <a:defRPr sz="900" b="1"/>
            </a:pPr>
            <a:r>
              <a:t>●测量精度要求(mm)：0.1</a:t>
            </a:r>
          </a:p>
          <a:p>
            <a:pPr>
              <a:spcAft>
                <a:spcPts val="800"/>
              </a:spcAft>
              <a:defRPr sz="900" b="1"/>
            </a:pPr>
            <a:r>
              <a:t>●检测节拍(pcs/min)：10</a:t>
            </a:r>
          </a:p>
          <a:p>
            <a:pPr>
              <a:spcAft>
                <a:spcPts val="800"/>
              </a:spcAft>
              <a:defRPr sz="900" b="1"/>
            </a:pPr>
            <a:r>
              <a:t>●检测时产品运动速度(m/s)：0</a:t>
            </a:r>
          </a:p>
          <a:p>
            <a:pPr>
              <a:defRPr sz="900" b="1"/>
            </a:pPr>
            <a:r>
              <a:t>●工作距离(mm)：507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pic>
        <p:nvPicPr>
          <p:cNvPr id="9" name="Picture 8" descr="方案布局图_2D面阵条形组合光源布局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74" y="1080000"/>
            <a:ext cx="1972420" cy="273473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2D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43" y="1066260"/>
            <a:ext cx="3447573" cy="318696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A(工作距离) = 507mm, B(视野宽度) = 165mm, C(视野长度) = 220mm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71684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MV-CU200-20GC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相机接口类型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GigE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相机像素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5120 * 3840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MFA118-S16V2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镜头品牌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视清/coolens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镜头焦距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16mm</a:t>
                      </a:r>
                    </a:p>
                  </a:txBody>
                  <a:tcPr/>
                </a:tc>
              </a:tr>
              <a:tr h="71688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镜头接口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C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531870" y="3804920"/>
            <a:ext cx="2982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检测流程图</a:t>
            </a:r>
            <a:r>
              <a:rPr lang="zh-CN" altLang="en-US"/>
              <a:t>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2D面阵条形组合光源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146" y="714375"/>
            <a:ext cx="6793706" cy="371475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00" y="1800000"/>
            <a:ext cx="1755599" cy="6175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0000" y="2705558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  <p:pic>
        <p:nvPicPr>
          <p:cNvPr id="6" name="Picture 5" descr="镜头尺寸图_S1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599" y="1800000"/>
            <a:ext cx="1755599" cy="14404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55599" y="3528492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镜头尺寸图</a:t>
            </a:r>
          </a:p>
        </p:txBody>
      </p:sp>
      <p:pic>
        <p:nvPicPr>
          <p:cNvPr id="8" name="Picture 7" descr="光源尺寸图_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1199" y="1800000"/>
            <a:ext cx="1755599" cy="1779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31199" y="3867324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光源尺寸图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面阵相机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MV-CU200-20GC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海康威视/hikvision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镜头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MFA118-S16V2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视清/coolens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光源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VLTX4D490X44R8X-DF-24V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纬朗/VLight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工控机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显示器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Vision 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海康威视/hikvision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逻辑流程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图像采集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相机参数设置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设置相机分辨率为足够精度（建议400万像素以上），确保400*300mm检测区域覆盖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调整曝光时间避免金属反光过曝，设置增益增强黑色螺丝与背景对比度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启用全局触发模式同步采集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光源控制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配置高亮度环形光源（建议850nm波长）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设置光源亮度为70%-80%避免过饱和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采用漫射光源消除金属表面反光干扰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预处理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图像滤波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选用中值滤波（核尺寸5×5）消除随机噪声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后续接高斯滤波（核尺寸3×3）平滑图像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图像二值化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设置阈值范围为180-255（针对黑色金属高对比场景）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启用自适应阈值补偿环境光波动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形态学处理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- 执行开运算（3×3结构元素）去除小噪点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26</cp:revision>
  <dcterms:created xsi:type="dcterms:W3CDTF">2017-03-04T06:55:00Z</dcterms:created>
  <dcterms:modified xsi:type="dcterms:W3CDTF">2025-12-20T01:32:21Z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