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handoutMasterIdLst>
    <p:handoutMasterId r:id="rId19"/>
  </p:handoutMasterIdLst>
  <p:sldIdLst>
    <p:sldId id="288" r:id="rId5"/>
    <p:sldId id="289" r:id="rId7"/>
    <p:sldId id="315" r:id="rId8"/>
    <p:sldId id="317" r:id="rId9"/>
    <p:sldId id="319" r:id="rId11"/>
    <p:sldId id="320" r:id="rId12"/>
    <p:sldId id="321" r:id="rId13"/>
    <p:sldId id="322" r:id="rId14"/>
    <p:sldId id="323" r:id="rId15"/>
    <p:sldId id="324" r:id="rId16"/>
    <p:sldId id="326" r:id="rId17"/>
    <p:sldId id="328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A5"/>
    <a:srgbClr val="2D7DE4"/>
    <a:srgbClr val="04477E"/>
    <a:srgbClr val="0E1840"/>
    <a:srgbClr val="009FFB"/>
    <a:srgbClr val="2D7EE4"/>
    <a:srgbClr val="B6B3AE"/>
    <a:srgbClr val="2C7CE3"/>
    <a:srgbClr val="2D7FE6"/>
    <a:srgbClr val="2C7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2" autoAdjust="0"/>
  </p:normalViewPr>
  <p:slideViewPr>
    <p:cSldViewPr snapToGrid="0" showGuides="1">
      <p:cViewPr>
        <p:scale>
          <a:sx n="66" d="100"/>
          <a:sy n="66" d="100"/>
        </p:scale>
        <p:origin x="-432" y="-16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tags" Target="tags/tag75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Relationship Id="rId9" Type="http://schemas.openxmlformats.org/officeDocument/2006/relationships/tags" Target="../tags/tag71.xml"/><Relationship Id="rId10" Type="http://schemas.openxmlformats.org/officeDocument/2006/relationships/tags" Target="../tags/tag72.xml"/><Relationship Id="rId11" Type="http://schemas.openxmlformats.org/officeDocument/2006/relationships/image" Target="../media/image2.png"/><Relationship Id="rId12" Type="http://schemas.openxmlformats.org/officeDocument/2006/relationships/tags" Target="../tags/tag73.xml"/><Relationship Id="rId13" Type="http://schemas.openxmlformats.org/officeDocument/2006/relationships/tags" Target="../tags/tag74.xml"/><Relationship Id="rId14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6609" y="1593407"/>
            <a:ext cx="467296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200" b="1" dirty="0" smtClean="0">
              <a:solidFill>
                <a:srgbClr val="526580"/>
              </a:solidFill>
              <a:cs typeface="+mn-ea"/>
              <a:sym typeface="+mn-lt"/>
            </a:endParaRPr>
          </a:p>
          <a:p>
            <a:pPr algn="l">
              <a:defRPr sz="2800" b="1"/>
            </a:pPr>
            <a:r>
              <a:t>试管尺寸测量视觉方案（2D）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5747" y="2630281"/>
            <a:ext cx="443699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359AD3"/>
                </a:solidFill>
                <a:sym typeface="+mn-ea"/>
              </a:rPr>
              <a:t>推动机器视觉无所不在的存在</a:t>
            </a:r>
            <a:endParaRPr kumimoji="1" lang="zh-CN" altLang="en-US" sz="1600" dirty="0">
              <a:solidFill>
                <a:srgbClr val="43536A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  <p:bldP spid="12" grpId="0" bldLvl="0" animBg="1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60000"/>
          </a:bodyPr>
          <a:lstStyle/>
          <a:p>
            <a:pPr marL="0" indent="0">
              <a:buNone/>
            </a:pPr>
            <a:r>
              <a:rPr lang="en-US" altLang="zh-CN" sz="4000" dirty="0"/>
              <a:t>5</a:t>
            </a:r>
            <a:r>
              <a:rPr lang="zh-CN" altLang="en-US" sz="4000" dirty="0"/>
              <a:t>、评估结果</a:t>
            </a:r>
            <a:r>
              <a:rPr lang="en-US" altLang="zh-CN" sz="4000" dirty="0"/>
              <a:t>&amp;</a:t>
            </a:r>
            <a:r>
              <a:rPr lang="zh-CN" altLang="en-US" sz="4000" dirty="0"/>
              <a:t>注意事项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7810" y="1078865"/>
            <a:ext cx="8561070" cy="346075"/>
          </a:xfrm>
          <a:prstGeom prst="rect">
            <a:avLst/>
          </a:prstGeom>
        </p:spPr>
        <p:txBody>
          <a:bodyPr wrap="square">
            <a:no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00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7999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8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48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8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756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6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396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6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04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6</a:t>
            </a:r>
            <a:r>
              <a:rPr lang="zh-CN" altLang="en-US" sz="4000" dirty="0"/>
              <a:t>、</a:t>
            </a:r>
            <a:r>
              <a:rPr lang="zh-CN" altLang="en-US" sz="4000" dirty="0"/>
              <a:t>售后服务</a:t>
            </a:r>
            <a:endParaRPr lang="zh-CN" altLang="en-US" sz="4000" dirty="0"/>
          </a:p>
        </p:txBody>
      </p:sp>
      <p:sp>
        <p:nvSpPr>
          <p:cNvPr id="4" name="任意多边形 3"/>
          <p:cNvSpPr/>
          <p:nvPr/>
        </p:nvSpPr>
        <p:spPr>
          <a:xfrm>
            <a:off x="1815304" y="1303941"/>
            <a:ext cx="1553708" cy="310715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129"/>
          <p:cNvSpPr txBox="1"/>
          <p:nvPr/>
        </p:nvSpPr>
        <p:spPr>
          <a:xfrm>
            <a:off x="4775388" y="1032876"/>
            <a:ext cx="3228659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3" name="组合 15"/>
          <p:cNvGrpSpPr/>
          <p:nvPr/>
        </p:nvGrpSpPr>
        <p:grpSpPr>
          <a:xfrm>
            <a:off x="2341892" y="1333557"/>
            <a:ext cx="2334087" cy="3072425"/>
            <a:chOff x="3122523" y="1778076"/>
            <a:chExt cx="3112116" cy="4096567"/>
          </a:xfrm>
        </p:grpSpPr>
        <p:grpSp>
          <p:nvGrpSpPr>
            <p:cNvPr id="14" name="组合 13"/>
            <p:cNvGrpSpPr/>
            <p:nvPr/>
          </p:nvGrpSpPr>
          <p:grpSpPr>
            <a:xfrm>
              <a:off x="3122523" y="1778076"/>
              <a:ext cx="3112116" cy="109678"/>
              <a:chOff x="3904783" y="1674310"/>
              <a:chExt cx="3519256" cy="109703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22"/>
            <p:cNvGrpSpPr/>
            <p:nvPr/>
          </p:nvGrpSpPr>
          <p:grpSpPr>
            <a:xfrm>
              <a:off x="4223180" y="2774798"/>
              <a:ext cx="2011459" cy="109678"/>
              <a:chOff x="5149433" y="1674310"/>
              <a:chExt cx="2274606" cy="109703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31"/>
            <p:cNvGrpSpPr/>
            <p:nvPr/>
          </p:nvGrpSpPr>
          <p:grpSpPr>
            <a:xfrm>
              <a:off x="4627088" y="3771519"/>
              <a:ext cx="1607551" cy="109678"/>
              <a:chOff x="5606181" y="1674310"/>
              <a:chExt cx="1817858" cy="109703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43"/>
            <p:cNvGrpSpPr/>
            <p:nvPr/>
          </p:nvGrpSpPr>
          <p:grpSpPr>
            <a:xfrm>
              <a:off x="4255273" y="4768198"/>
              <a:ext cx="1979366" cy="109677"/>
              <a:chOff x="5185725" y="1674310"/>
              <a:chExt cx="2238314" cy="10970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65"/>
            <p:cNvGrpSpPr/>
            <p:nvPr/>
          </p:nvGrpSpPr>
          <p:grpSpPr>
            <a:xfrm>
              <a:off x="3163868" y="5764965"/>
              <a:ext cx="3070746" cy="109678"/>
              <a:chOff x="3951573" y="1674310"/>
              <a:chExt cx="3472466" cy="109703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3951573" y="1726686"/>
                <a:ext cx="3402798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椭圆 7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71"/>
          <p:cNvGrpSpPr/>
          <p:nvPr/>
        </p:nvGrpSpPr>
        <p:grpSpPr>
          <a:xfrm>
            <a:off x="1759044" y="1050052"/>
            <a:ext cx="857404" cy="971444"/>
            <a:chOff x="1953260" y="1414909"/>
            <a:chExt cx="1143056" cy="1295559"/>
          </a:xfrm>
        </p:grpSpPr>
        <p:grpSp>
          <p:nvGrpSpPr>
            <p:cNvPr id="22" name="组合 72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75" name="圆角矩形 74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88"/>
            <p:cNvSpPr txBox="1"/>
            <p:nvPr/>
          </p:nvSpPr>
          <p:spPr>
            <a:xfrm>
              <a:off x="1953260" y="1588201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78"/>
          <p:cNvGrpSpPr/>
          <p:nvPr/>
        </p:nvGrpSpPr>
        <p:grpSpPr>
          <a:xfrm>
            <a:off x="1738160" y="4036847"/>
            <a:ext cx="857403" cy="971444"/>
            <a:chOff x="1925418" y="5398225"/>
            <a:chExt cx="1143055" cy="1295559"/>
          </a:xfrm>
        </p:grpSpPr>
        <p:grpSp>
          <p:nvGrpSpPr>
            <p:cNvPr id="24" name="组合 79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82" name="圆角矩形 8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9"/>
            <p:cNvSpPr txBox="1"/>
            <p:nvPr/>
          </p:nvSpPr>
          <p:spPr>
            <a:xfrm>
              <a:off x="1925418" y="5561329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85"/>
          <p:cNvGrpSpPr/>
          <p:nvPr/>
        </p:nvGrpSpPr>
        <p:grpSpPr>
          <a:xfrm>
            <a:off x="2636182" y="3294915"/>
            <a:ext cx="859981" cy="971444"/>
            <a:chOff x="3122624" y="4408754"/>
            <a:chExt cx="1146492" cy="1295559"/>
          </a:xfrm>
        </p:grpSpPr>
        <p:grpSp>
          <p:nvGrpSpPr>
            <p:cNvPr id="26" name="组合 86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89" name="圆角矩形 8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文本框 90"/>
            <p:cNvSpPr txBox="1"/>
            <p:nvPr/>
          </p:nvSpPr>
          <p:spPr>
            <a:xfrm>
              <a:off x="3122624" y="4575486"/>
              <a:ext cx="87630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92"/>
          <p:cNvGrpSpPr/>
          <p:nvPr/>
        </p:nvGrpSpPr>
        <p:grpSpPr>
          <a:xfrm>
            <a:off x="2636182" y="1792945"/>
            <a:ext cx="846068" cy="971444"/>
            <a:chOff x="3122624" y="2405662"/>
            <a:chExt cx="1127943" cy="1295559"/>
          </a:xfrm>
        </p:grpSpPr>
        <p:grpSp>
          <p:nvGrpSpPr>
            <p:cNvPr id="28" name="组合 93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96" name="圆角矩形 9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文本框 91"/>
            <p:cNvSpPr txBox="1"/>
            <p:nvPr/>
          </p:nvSpPr>
          <p:spPr>
            <a:xfrm>
              <a:off x="3122624" y="2571384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99"/>
          <p:cNvGrpSpPr/>
          <p:nvPr/>
        </p:nvGrpSpPr>
        <p:grpSpPr>
          <a:xfrm>
            <a:off x="2977698" y="2533587"/>
            <a:ext cx="853211" cy="971444"/>
            <a:chOff x="3577919" y="3393414"/>
            <a:chExt cx="1137467" cy="1295559"/>
          </a:xfrm>
        </p:grpSpPr>
        <p:grpSp>
          <p:nvGrpSpPr>
            <p:cNvPr id="32" name="组合 100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03" name="圆角矩形 102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2" name="文本框 92"/>
            <p:cNvSpPr txBox="1"/>
            <p:nvPr/>
          </p:nvSpPr>
          <p:spPr>
            <a:xfrm>
              <a:off x="3577919" y="3560637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6"/>
          <p:cNvGrpSpPr/>
          <p:nvPr/>
        </p:nvGrpSpPr>
        <p:grpSpPr>
          <a:xfrm>
            <a:off x="869906" y="2145631"/>
            <a:ext cx="1607038" cy="1423772"/>
            <a:chOff x="1082221" y="2876021"/>
            <a:chExt cx="2142438" cy="1898802"/>
          </a:xfrm>
        </p:grpSpPr>
        <p:sp>
          <p:nvSpPr>
            <p:cNvPr id="108" name="Freeform 5"/>
            <p:cNvSpPr/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8"/>
            <p:cNvSpPr>
              <a:spLocks noEditPoints="1"/>
            </p:cNvSpPr>
            <p:nvPr/>
          </p:nvSpPr>
          <p:spPr bwMode="auto">
            <a:xfrm>
              <a:off x="1852542" y="313648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43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16"/>
            <p:cNvSpPr txBox="1"/>
            <p:nvPr/>
          </p:nvSpPr>
          <p:spPr>
            <a:xfrm>
              <a:off x="1278815" y="3760218"/>
              <a:ext cx="1795689" cy="49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cs typeface="+mn-ea"/>
                  <a:sym typeface="+mn-lt"/>
                </a:rPr>
                <a:t>视觉小百科</a:t>
              </a:r>
              <a:endParaRPr lang="zh-CN" altLang="en-US" sz="1800" dirty="0" smtClean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文本框 129"/>
          <p:cNvSpPr txBox="1"/>
          <p:nvPr/>
        </p:nvSpPr>
        <p:spPr>
          <a:xfrm>
            <a:off x="4775388" y="1899016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" name="文本框 129"/>
          <p:cNvSpPr txBox="1"/>
          <p:nvPr/>
        </p:nvSpPr>
        <p:spPr>
          <a:xfrm>
            <a:off x="4776023" y="2683241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文本框 129"/>
          <p:cNvSpPr txBox="1"/>
          <p:nvPr/>
        </p:nvSpPr>
        <p:spPr>
          <a:xfrm>
            <a:off x="4775388" y="3277601"/>
            <a:ext cx="3228340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lvl="0" indent="0">
              <a:lnSpc>
                <a:spcPct val="200000"/>
              </a:lnSpc>
              <a:buFont typeface="+mj-ea"/>
              <a:buNone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7" name="文本框 129"/>
          <p:cNvSpPr txBox="1"/>
          <p:nvPr/>
        </p:nvSpPr>
        <p:spPr>
          <a:xfrm>
            <a:off x="4775388" y="4082781"/>
            <a:ext cx="3228340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96890" y="850265"/>
            <a:ext cx="135001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3920" y="3957320"/>
            <a:ext cx="283527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368425"/>
            <a:ext cx="2005965" cy="2674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99025" y="3027045"/>
            <a:ext cx="1134745" cy="326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35" y="1782445"/>
            <a:ext cx="1170940" cy="11849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46265" y="3027045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抖音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/>
      <p:bldP spid="12" grpId="0" bldLvl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-9071" y="0"/>
            <a:ext cx="5167148" cy="5167148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等腰三角形 5"/>
          <p:cNvSpPr/>
          <p:nvPr/>
        </p:nvSpPr>
        <p:spPr>
          <a:xfrm flipV="1">
            <a:off x="762656" y="319251"/>
            <a:ext cx="2957221" cy="1443016"/>
          </a:xfrm>
          <a:prstGeom prst="triangle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" name="等腰三角形 4"/>
          <p:cNvSpPr/>
          <p:nvPr/>
        </p:nvSpPr>
        <p:spPr>
          <a:xfrm flipV="1">
            <a:off x="762656" y="-1"/>
            <a:ext cx="2957221" cy="1443016"/>
          </a:xfrm>
          <a:prstGeom prst="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3308359" y="162226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项目描述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8580" y="164465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25" y="220916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830" y="277114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7195" y="329120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2180" y="3827145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8435" y="4359910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3880593" y="215800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项目验证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4992577" y="322809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逻辑流程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463192" y="2692826"/>
            <a:ext cx="33471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配置清单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91615" y="10476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 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kumimoji="1"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kumimoji="1"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8900" y="3016885"/>
            <a:ext cx="3219450" cy="195770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5442157" y="3793875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评估结果</a:t>
            </a:r>
            <a:r>
              <a:rPr kumimoji="1" lang="en-US" altLang="zh-CN" sz="2100" dirty="0">
                <a:cs typeface="+mn-ea"/>
                <a:sym typeface="+mn-lt"/>
              </a:rPr>
              <a:t>&amp;</a:t>
            </a:r>
            <a:r>
              <a:rPr kumimoji="1" lang="zh-CN" altLang="en-US" sz="2100" dirty="0">
                <a:cs typeface="+mn-ea"/>
                <a:sym typeface="+mn-lt"/>
              </a:rPr>
              <a:t>注意事项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5958412" y="429870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售后服务</a:t>
            </a:r>
            <a:endParaRPr kumimoji="1" lang="zh-CN" altLang="en-US" sz="21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7" grpId="0" bldLvl="0" animBg="1"/>
      <p:bldP spid="12" grpId="0" bldLvl="0" animBg="1"/>
      <p:bldP spid="17" grpId="0" bldLvl="0" animBg="1"/>
      <p:bldP spid="22" grpId="0" bldLvl="0" animBg="1"/>
      <p:bldP spid="27" grpId="0"/>
      <p:bldP spid="29" grpId="0"/>
      <p:bldP spid="31" grpId="0"/>
      <p:bldP spid="33" grpId="0"/>
      <p:bldP spid="35" grpId="0"/>
      <p:bldP spid="6" grpId="0" bldLvl="0" animBg="1"/>
      <p:bldP spid="8" grpId="0"/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1</a:t>
            </a:r>
            <a:r>
              <a:rPr lang="zh-CN" altLang="en-US" sz="4000" dirty="0"/>
              <a:t>、项目描述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" y="956310"/>
            <a:ext cx="2752090" cy="3231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9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9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9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9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9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9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9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9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9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●检测时产品运动速度(m/s)：2</a:t>
            </a:r>
          </a:p>
          <a:p>
            <a:pPr>
              <a:defRPr sz="9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4298315" y="796290"/>
            <a:ext cx="4532630" cy="400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5996305" y="4404995"/>
            <a:ext cx="1029970" cy="2470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674" y="1080000"/>
            <a:ext cx="2378555" cy="273473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26" name="矩形 25"/>
          <p:cNvSpPr/>
          <p:nvPr/>
        </p:nvSpPr>
        <p:spPr>
          <a:xfrm>
            <a:off x="831989" y="43812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43" y="1066260"/>
            <a:ext cx="3447573" cy="318696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248011" y="37692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850050" y="1487894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3531870" y="3804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64" name="文本框 32"/>
          <p:cNvSpPr txBox="1"/>
          <p:nvPr/>
        </p:nvSpPr>
        <p:spPr>
          <a:xfrm>
            <a:off x="239217" y="810159"/>
            <a:ext cx="499110" cy="1494107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09" y="592931"/>
            <a:ext cx="7165181" cy="3957637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pic>
        <p:nvPicPr>
          <p:cNvPr id="4" name="Picture 3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1755599" cy="1221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000" y="33095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6" name="Picture 5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99" y="1800000"/>
            <a:ext cx="1755599" cy="2315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5599" y="440380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8" name="Picture 7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99" y="1800000"/>
            <a:ext cx="1755599" cy="8479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1199" y="293592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95347" y="8287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</p:txBody>
      </p:sp>
    </p:spTree>
  </p:cSld>
  <p:clrMapOvr>
    <a:masterClrMapping/>
  </p:clrMapOvr>
  <p:transition spd="med" advClick="0" advTm="0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5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6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7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8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9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1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2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5.xml><?xml version="1.0" encoding="utf-8"?>
<p:tagLst xmlns:p="http://schemas.openxmlformats.org/presentationml/2006/main">
  <p:tag name="KSO_WPP_MARK_KEY" val="c471632c-7549-4b27-a1cc-06a61cb12b5b"/>
  <p:tag name="COMMONDATA" val="eyJoZGlkIjoiZjAxMTJhOTdhYmExNjczZmFmMDgzNzk2N2NkOGE2YT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403</Words>
  <Application>WPS 演示</Application>
  <PresentationFormat>全屏显示(16:9)</PresentationFormat>
  <Paragraphs>122</Paragraphs>
  <Slides>13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Wingdings</vt:lpstr>
      <vt:lpstr>Agency FB</vt:lpstr>
      <vt:lpstr>方正正黑简体</vt:lpstr>
      <vt:lpstr>黑体</vt:lpstr>
      <vt:lpstr>Calibri</vt:lpstr>
      <vt:lpstr>Franklin Gothic Medium</vt:lpstr>
      <vt:lpstr>Arial Unicode MS</vt:lpstr>
      <vt:lpstr>等线</vt:lpstr>
      <vt:lpstr>www.2ppt.com</vt:lpstr>
      <vt:lpstr>自定义设计方案</vt:lpstr>
      <vt:lpstr>1_www.2ppt.com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www.2ppt.com-爱PPT提供免费下载</Company>
  <LinksUpToDate>false</LinksUpToDate>
  <SharedDoc>false</SharedDoc>
  <HyperlinksChanged>false</HyperlinksChanged>
  <AppVersion>14.0000</AppVersion>
  <Manager>www.2ppt.com-爱PPT提供免费下载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www.2ppt.com-爱PPT提供免费下载</dc:title>
  <dc:creator>www.2ppt.com-爱PPT提供免费下载</dc:creator>
  <cp:keywords>www.2ppt.com-爱PPT提供免费下载</cp:keywords>
  <dc:description>www.2ppt.com-爱PPT提供免费下载</dc:description>
  <dc:subject>www.2ppt.com-爱PPT提供免费下载</dc:subject>
  <cp:category>www.2ppt.com-爱PPT提供免费下载</cp:category>
  <cp:lastModifiedBy>FairyStory</cp:lastModifiedBy>
  <cp:revision>20</cp:revision>
  <dcterms:created xsi:type="dcterms:W3CDTF">2017-03-04T06:55:00Z</dcterms:created>
  <dcterms:modified xsi:type="dcterms:W3CDTF">2025-12-19T05:36:26Z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F1EB6D40618842609876C43580EDDA21_12</vt:lpwstr>
  </property>
  <property fmtid="{D5CDD505-2E9C-101B-9397-08002B2CF9AE}" pid="3" name="KSOProductBuildVer">
    <vt:lpwstr>2052-12.1.0.24034</vt:lpwstr>
  </property>
</Properties>
</file>