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package/2006/relationships/metadata/thumbnail" Target="docProps/thumbnail.jpeg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2" r:id="rId3"/>
    <p:sldMasterId id="2147483674" r:id="rId4"/>
  </p:sldMasterIdLst>
  <p:notesMasterIdLst>
    <p:notesMasterId r:id="rId6"/>
  </p:notesMasterIdLst>
  <p:handoutMasterIdLst>
    <p:handoutMasterId r:id="rId19"/>
  </p:handoutMasterIdLst>
  <p:sldIdLst>
    <p:sldId id="288" r:id="rId5"/>
    <p:sldId id="289" r:id="rId7"/>
    <p:sldId id="315" r:id="rId8"/>
    <p:sldId id="317" r:id="rId9"/>
    <p:sldId id="318" r:id="rId10"/>
    <p:sldId id="319" r:id="rId11"/>
    <p:sldId id="320" r:id="rId12"/>
    <p:sldId id="321" r:id="rId13"/>
    <p:sldId id="322" r:id="rId14"/>
    <p:sldId id="324" r:id="rId16"/>
    <p:sldId id="326" r:id="rId17"/>
    <p:sldId id="328" r:id="rId18"/>
  </p:sldIdLst>
  <p:sldSz cx="9144000" cy="5143500" type="screen16x9"/>
  <p:notesSz cx="6858000" cy="9144000"/>
  <p:custDataLst>
    <p:tags r:id="rId23"/>
  </p:custDataLst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60A5"/>
    <a:srgbClr val="2D7DE4"/>
    <a:srgbClr val="04477E"/>
    <a:srgbClr val="0E1840"/>
    <a:srgbClr val="009FFB"/>
    <a:srgbClr val="2D7EE4"/>
    <a:srgbClr val="B6B3AE"/>
    <a:srgbClr val="2C7CE3"/>
    <a:srgbClr val="2D7FE6"/>
    <a:srgbClr val="2C7D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2" autoAdjust="0"/>
    <p:restoredTop sz="94662" autoAdjust="0"/>
  </p:normalViewPr>
  <p:slideViewPr>
    <p:cSldViewPr snapToGrid="0" showGuides="1">
      <p:cViewPr>
        <p:scale>
          <a:sx n="66" d="100"/>
          <a:sy n="66" d="100"/>
        </p:scale>
        <p:origin x="-432" y="-16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handoutMaster" Target="handoutMasters/handout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ableStyles" Target="tableStyles.xml"/><Relationship Id="rId23" Type="http://schemas.openxmlformats.org/officeDocument/2006/relationships/tags" Target="tags/tag75.xml"/></Relationships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E8BE76-29C8-41AB-8544-889D89FA4F9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3AD677-048F-409F-AACD-0A0B5EF61C8C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229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9pPr>
          </a:lstStyle>
          <a:p>
            <a:fld id="{8E734D7E-DDC1-43BA-BA84-4A1CFE3D3418}" type="slidenum">
              <a:rPr lang="zh-CN" altLang="en-US" sz="120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sz="120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229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9pPr>
          </a:lstStyle>
          <a:p>
            <a:fld id="{8E734D7E-DDC1-43BA-BA84-4A1CFE3D3418}" type="slidenum">
              <a:rPr lang="zh-CN" altLang="en-US" sz="120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sz="120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1.xml"/><Relationship Id="rId3" Type="http://schemas.openxmlformats.org/officeDocument/2006/relationships/tags" Target="../tags/tag2.xml"/><Relationship Id="rId4" Type="http://schemas.openxmlformats.org/officeDocument/2006/relationships/tags" Target="../tags/tag3.xml"/><Relationship Id="rId5" Type="http://schemas.openxmlformats.org/officeDocument/2006/relationships/tags" Target="../tags/tag4.xml"/><Relationship Id="rId6" Type="http://schemas.openxmlformats.org/officeDocument/2006/relationships/tags" Target="../tags/tag5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6.xml"/><Relationship Id="rId3" Type="http://schemas.openxmlformats.org/officeDocument/2006/relationships/tags" Target="../tags/tag7.xml"/><Relationship Id="rId4" Type="http://schemas.openxmlformats.org/officeDocument/2006/relationships/tags" Target="../tags/tag8.xml"/><Relationship Id="rId5" Type="http://schemas.openxmlformats.org/officeDocument/2006/relationships/tags" Target="../tags/tag9.xml"/><Relationship Id="rId6" Type="http://schemas.openxmlformats.org/officeDocument/2006/relationships/tags" Target="../tags/tag10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11.xml"/><Relationship Id="rId3" Type="http://schemas.openxmlformats.org/officeDocument/2006/relationships/tags" Target="../tags/tag12.xml"/><Relationship Id="rId4" Type="http://schemas.openxmlformats.org/officeDocument/2006/relationships/tags" Target="../tags/tag13.xml"/><Relationship Id="rId5" Type="http://schemas.openxmlformats.org/officeDocument/2006/relationships/tags" Target="../tags/tag14.xml"/><Relationship Id="rId6" Type="http://schemas.openxmlformats.org/officeDocument/2006/relationships/tags" Target="../tags/tag15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16.xml"/><Relationship Id="rId3" Type="http://schemas.openxmlformats.org/officeDocument/2006/relationships/tags" Target="../tags/tag17.xml"/><Relationship Id="rId4" Type="http://schemas.openxmlformats.org/officeDocument/2006/relationships/tags" Target="../tags/tag18.xml"/><Relationship Id="rId5" Type="http://schemas.openxmlformats.org/officeDocument/2006/relationships/tags" Target="../tags/tag19.xml"/><Relationship Id="rId6" Type="http://schemas.openxmlformats.org/officeDocument/2006/relationships/tags" Target="../tags/tag20.xml"/><Relationship Id="rId7" Type="http://schemas.openxmlformats.org/officeDocument/2006/relationships/tags" Target="../tags/tag21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22.xml"/><Relationship Id="rId3" Type="http://schemas.openxmlformats.org/officeDocument/2006/relationships/tags" Target="../tags/tag23.xml"/><Relationship Id="rId4" Type="http://schemas.openxmlformats.org/officeDocument/2006/relationships/tags" Target="../tags/tag24.xml"/><Relationship Id="rId5" Type="http://schemas.openxmlformats.org/officeDocument/2006/relationships/tags" Target="../tags/tag25.xml"/><Relationship Id="rId6" Type="http://schemas.openxmlformats.org/officeDocument/2006/relationships/tags" Target="../tags/tag26.xml"/><Relationship Id="rId7" Type="http://schemas.openxmlformats.org/officeDocument/2006/relationships/tags" Target="../tags/tag27.xml"/><Relationship Id="rId8" Type="http://schemas.openxmlformats.org/officeDocument/2006/relationships/tags" Target="../tags/tag28.xml"/><Relationship Id="rId9" Type="http://schemas.openxmlformats.org/officeDocument/2006/relationships/tags" Target="../tags/tag29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30.xml"/><Relationship Id="rId3" Type="http://schemas.openxmlformats.org/officeDocument/2006/relationships/tags" Target="../tags/tag31.xml"/><Relationship Id="rId4" Type="http://schemas.openxmlformats.org/officeDocument/2006/relationships/tags" Target="../tags/tag32.xml"/><Relationship Id="rId5" Type="http://schemas.openxmlformats.org/officeDocument/2006/relationships/tags" Target="../tags/tag33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34.xml"/><Relationship Id="rId3" Type="http://schemas.openxmlformats.org/officeDocument/2006/relationships/tags" Target="../tags/tag35.xml"/><Relationship Id="rId4" Type="http://schemas.openxmlformats.org/officeDocument/2006/relationships/tags" Target="../tags/tag36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37.xml"/><Relationship Id="rId3" Type="http://schemas.openxmlformats.org/officeDocument/2006/relationships/tags" Target="../tags/tag38.xml"/><Relationship Id="rId4" Type="http://schemas.openxmlformats.org/officeDocument/2006/relationships/tags" Target="../tags/tag39.xml"/><Relationship Id="rId5" Type="http://schemas.openxmlformats.org/officeDocument/2006/relationships/tags" Target="../tags/tag40.xml"/><Relationship Id="rId6" Type="http://schemas.openxmlformats.org/officeDocument/2006/relationships/tags" Target="../tags/tag41.xml"/><Relationship Id="rId7" Type="http://schemas.openxmlformats.org/officeDocument/2006/relationships/tags" Target="../tags/tag4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43.xml"/><Relationship Id="rId3" Type="http://schemas.openxmlformats.org/officeDocument/2006/relationships/tags" Target="../tags/tag44.xml"/><Relationship Id="rId4" Type="http://schemas.openxmlformats.org/officeDocument/2006/relationships/tags" Target="../tags/tag45.xml"/><Relationship Id="rId5" Type="http://schemas.openxmlformats.org/officeDocument/2006/relationships/tags" Target="../tags/tag46.xml"/><Relationship Id="rId6" Type="http://schemas.openxmlformats.org/officeDocument/2006/relationships/tags" Target="../tags/tag47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48.xml"/><Relationship Id="rId3" Type="http://schemas.openxmlformats.org/officeDocument/2006/relationships/tags" Target="../tags/tag49.xml"/><Relationship Id="rId4" Type="http://schemas.openxmlformats.org/officeDocument/2006/relationships/tags" Target="../tags/tag50.xml"/><Relationship Id="rId5" Type="http://schemas.openxmlformats.org/officeDocument/2006/relationships/tags" Target="../tags/tag51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52.xml"/><Relationship Id="rId3" Type="http://schemas.openxmlformats.org/officeDocument/2006/relationships/tags" Target="../tags/tag53.xml"/><Relationship Id="rId4" Type="http://schemas.openxmlformats.org/officeDocument/2006/relationships/tags" Target="../tags/tag54.xml"/><Relationship Id="rId5" Type="http://schemas.openxmlformats.org/officeDocument/2006/relationships/tags" Target="../tags/tag55.xml"/><Relationship Id="rId6" Type="http://schemas.openxmlformats.org/officeDocument/2006/relationships/tags" Target="../tags/tag56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.png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.png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 userDrawn="1"/>
        </p:nvSpPr>
        <p:spPr>
          <a:xfrm flipH="1">
            <a:off x="8022590" y="3907790"/>
            <a:ext cx="1121410" cy="1235710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直角三角形 3"/>
          <p:cNvSpPr/>
          <p:nvPr userDrawn="1"/>
        </p:nvSpPr>
        <p:spPr>
          <a:xfrm rot="13500000" flipV="1">
            <a:off x="684938" y="-374604"/>
            <a:ext cx="749210" cy="749210"/>
          </a:xfrm>
          <a:prstGeom prst="rtTriangle">
            <a:avLst/>
          </a:prstGeom>
          <a:solidFill>
            <a:srgbClr val="526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prstClr val="white"/>
              </a:solidFill>
            </a:endParaRPr>
          </a:p>
        </p:txBody>
      </p:sp>
      <p:sp>
        <p:nvSpPr>
          <p:cNvPr id="3" name="直角三角形 2"/>
          <p:cNvSpPr/>
          <p:nvPr userDrawn="1"/>
        </p:nvSpPr>
        <p:spPr>
          <a:xfrm rot="13500000" flipV="1">
            <a:off x="155167" y="-374605"/>
            <a:ext cx="749210" cy="749210"/>
          </a:xfrm>
          <a:prstGeom prst="rtTriangle">
            <a:avLst/>
          </a:prstGeom>
          <a:solidFill>
            <a:srgbClr val="435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prstClr val="white"/>
              </a:solidFill>
            </a:endParaRPr>
          </a:p>
        </p:txBody>
      </p:sp>
      <p:pic>
        <p:nvPicPr>
          <p:cNvPr id="5" name="图片 4" descr="12月2日透明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94065" y="4336415"/>
            <a:ext cx="892810" cy="892810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7"/>
          <p:cNvSpPr/>
          <p:nvPr userDrawn="1"/>
        </p:nvSpPr>
        <p:spPr>
          <a:xfrm>
            <a:off x="1239520" y="565785"/>
            <a:ext cx="7904480" cy="36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5">
              <a:solidFill>
                <a:srgbClr val="2D7EE4"/>
              </a:solidFill>
            </a:endParaRPr>
          </a:p>
        </p:txBody>
      </p:sp>
      <p:pic>
        <p:nvPicPr>
          <p:cNvPr id="16" name="图片 15" descr="12月2日透明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486775" y="5715"/>
            <a:ext cx="657225" cy="657225"/>
          </a:xfrm>
          <a:prstGeom prst="rect">
            <a:avLst/>
          </a:prstGeom>
          <a:ln>
            <a:noFill/>
          </a:ln>
        </p:spPr>
      </p:pic>
      <p:sp>
        <p:nvSpPr>
          <p:cNvPr id="18" name="文本框 17"/>
          <p:cNvSpPr txBox="1"/>
          <p:nvPr userDrawn="1"/>
        </p:nvSpPr>
        <p:spPr>
          <a:xfrm>
            <a:off x="2227580" y="466090"/>
            <a:ext cx="3786505" cy="28384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zh-CN" altLang="en-US"/>
          </a:p>
        </p:txBody>
      </p:sp>
      <p:sp>
        <p:nvSpPr>
          <p:cNvPr id="20" name="直角三角形 19"/>
          <p:cNvSpPr/>
          <p:nvPr userDrawn="1"/>
        </p:nvSpPr>
        <p:spPr>
          <a:xfrm rot="13500000" flipV="1">
            <a:off x="612140" y="-461010"/>
            <a:ext cx="894080" cy="922020"/>
          </a:xfrm>
          <a:prstGeom prst="rtTriangle">
            <a:avLst/>
          </a:prstGeom>
          <a:solidFill>
            <a:srgbClr val="2D7D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prstClr val="white"/>
              </a:solidFill>
            </a:endParaRPr>
          </a:p>
        </p:txBody>
      </p:sp>
      <p:sp>
        <p:nvSpPr>
          <p:cNvPr id="21" name="直角三角形 20"/>
          <p:cNvSpPr/>
          <p:nvPr userDrawn="1"/>
        </p:nvSpPr>
        <p:spPr>
          <a:xfrm rot="13500000" flipV="1">
            <a:off x="194945" y="-461010"/>
            <a:ext cx="894080" cy="922020"/>
          </a:xfrm>
          <a:prstGeom prst="rtTriangle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srgbClr val="0E1840"/>
              </a:solidFill>
            </a:endParaRPr>
          </a:p>
        </p:txBody>
      </p:sp>
      <p:sp>
        <p:nvSpPr>
          <p:cNvPr id="23" name="文本框 22"/>
          <p:cNvSpPr txBox="1"/>
          <p:nvPr userDrawn="1"/>
        </p:nvSpPr>
        <p:spPr>
          <a:xfrm>
            <a:off x="630556" y="4889858"/>
            <a:ext cx="1980406" cy="15367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/>
            <a:r>
              <a:rPr kumimoji="1" lang="zh-CN" altLang="en-US" sz="1000" b="0" i="0" dirty="0">
                <a:solidFill>
                  <a:schemeClr val="bg1">
                    <a:lumMod val="6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推动</a:t>
            </a:r>
            <a:r>
              <a:rPr kumimoji="1" lang="zh-CN" altLang="en-US" sz="1000" b="0" i="0" dirty="0">
                <a:solidFill>
                  <a:schemeClr val="bg1">
                    <a:lumMod val="6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机器视觉无所不在的存在</a:t>
            </a:r>
            <a:endParaRPr kumimoji="1" lang="zh-CN" altLang="en-US" sz="1000" b="0" i="0" dirty="0">
              <a:solidFill>
                <a:schemeClr val="bg1">
                  <a:lumMod val="6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24" name="直接连接符 23"/>
          <p:cNvCxnSpPr/>
          <p:nvPr userDrawn="1"/>
        </p:nvCxnSpPr>
        <p:spPr>
          <a:xfrm flipV="1">
            <a:off x="2384425" y="5001618"/>
            <a:ext cx="5833110" cy="63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矩形 24"/>
          <p:cNvSpPr/>
          <p:nvPr userDrawn="1"/>
        </p:nvSpPr>
        <p:spPr>
          <a:xfrm>
            <a:off x="84455" y="4930693"/>
            <a:ext cx="468000" cy="72000"/>
          </a:xfrm>
          <a:prstGeom prst="rect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bldLvl="0" animBg="1"/>
      <p:bldP spid="21" grpId="0" bldLvl="0" animBg="1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899100" y="685800"/>
            <a:ext cx="7349400" cy="19278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45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899100" y="2670300"/>
            <a:ext cx="7349400" cy="11043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1800" spc="2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6300" y="456300"/>
            <a:ext cx="8226900" cy="5292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6300" y="1117800"/>
            <a:ext cx="8226900" cy="3569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493100" y="2886300"/>
            <a:ext cx="5826600" cy="5751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33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493100" y="3461400"/>
            <a:ext cx="5826600" cy="6507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6300" y="456300"/>
            <a:ext cx="8226900" cy="5292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456300" y="1125900"/>
            <a:ext cx="3882600" cy="35613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4808700" y="1125900"/>
            <a:ext cx="3882600" cy="35613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6300" y="456300"/>
            <a:ext cx="8226900" cy="5292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456300" y="1071900"/>
            <a:ext cx="4006800" cy="2862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5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456300" y="1390500"/>
            <a:ext cx="4006800" cy="32967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4676813" y="1066297"/>
            <a:ext cx="4006800" cy="2862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5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4676813" y="1390500"/>
            <a:ext cx="4006800" cy="32967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6300" y="456300"/>
            <a:ext cx="8226900" cy="5292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456300" y="1166400"/>
            <a:ext cx="3924808" cy="3456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2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4762800" y="1166400"/>
            <a:ext cx="3920400" cy="3456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2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7676100" y="685800"/>
            <a:ext cx="783000" cy="37719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1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85800" y="685800"/>
            <a:ext cx="6876900" cy="3771900"/>
          </a:xfrm>
        </p:spPr>
        <p:txBody>
          <a:bodyPr vert="eaVert" lIns="46800" tIns="46800" rIns="46800" bIns="46800"/>
          <a:lstStyle>
            <a:lvl1pPr marL="171450" indent="-171450">
              <a:spcAft>
                <a:spcPts val="1000"/>
              </a:spcAft>
              <a:defRPr spc="300"/>
            </a:lvl1pPr>
            <a:lvl2pPr marL="514350" indent="-171450">
              <a:defRPr spc="300"/>
            </a:lvl2pPr>
            <a:lvl3pPr marL="857250" indent="-171450">
              <a:defRPr spc="300"/>
            </a:lvl3pPr>
            <a:lvl4pPr marL="1200150" indent="-171450">
              <a:defRPr spc="300"/>
            </a:lvl4pPr>
            <a:lvl5pPr marL="1543050" indent="-17145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456300" y="580500"/>
            <a:ext cx="8229600" cy="41121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899100" y="1863000"/>
            <a:ext cx="7349400" cy="7641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45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899100" y="2670300"/>
            <a:ext cx="7349400" cy="3537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18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6423856" y="3816739"/>
            <a:ext cx="775136" cy="229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www.www.2ppt.com/moban/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www.www.2ppt.com/jieri/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www.www.2ppt.com/beijing/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精美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www.www.2ppt.com/kejian/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工作总结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www.www.2ppt.com/xiazai/zongjie/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工作计划：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www.www.2ppt.com/xiazai/jihua/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商务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www.www.2ppt.com/moban/shangwu/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个人简历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www.www.2ppt.com/xiazai/jianli/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毕业答辩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www.www.2ppt.com/xiazai/dabian/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工作汇报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www.www.2ppt.com/xiazai/huibao/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 userDrawn="1"/>
        </p:nvSpPr>
        <p:spPr>
          <a:xfrm flipH="1">
            <a:off x="8022590" y="3907790"/>
            <a:ext cx="1121410" cy="1235710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直角三角形 3"/>
          <p:cNvSpPr/>
          <p:nvPr userDrawn="1"/>
        </p:nvSpPr>
        <p:spPr>
          <a:xfrm rot="13500000" flipV="1">
            <a:off x="684938" y="-374604"/>
            <a:ext cx="749210" cy="749210"/>
          </a:xfrm>
          <a:prstGeom prst="rtTriangle">
            <a:avLst/>
          </a:prstGeom>
          <a:solidFill>
            <a:srgbClr val="526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prstClr val="white"/>
              </a:solidFill>
            </a:endParaRPr>
          </a:p>
        </p:txBody>
      </p:sp>
      <p:sp>
        <p:nvSpPr>
          <p:cNvPr id="3" name="直角三角形 2"/>
          <p:cNvSpPr/>
          <p:nvPr userDrawn="1"/>
        </p:nvSpPr>
        <p:spPr>
          <a:xfrm rot="13500000" flipV="1">
            <a:off x="155167" y="-374605"/>
            <a:ext cx="749210" cy="749210"/>
          </a:xfrm>
          <a:prstGeom prst="rtTriangle">
            <a:avLst/>
          </a:prstGeom>
          <a:solidFill>
            <a:srgbClr val="435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prstClr val="white"/>
              </a:solidFill>
            </a:endParaRPr>
          </a:p>
        </p:txBody>
      </p:sp>
      <p:pic>
        <p:nvPicPr>
          <p:cNvPr id="5" name="图片 4" descr="12月2日透明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94065" y="4336415"/>
            <a:ext cx="892810" cy="892810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3" grpId="0" bldLvl="0" animBg="1"/>
    </p:bld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7"/>
          <p:cNvSpPr/>
          <p:nvPr userDrawn="1"/>
        </p:nvSpPr>
        <p:spPr>
          <a:xfrm>
            <a:off x="1239520" y="565785"/>
            <a:ext cx="7904480" cy="36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5">
              <a:solidFill>
                <a:srgbClr val="2D7EE4"/>
              </a:solidFill>
            </a:endParaRPr>
          </a:p>
        </p:txBody>
      </p:sp>
      <p:pic>
        <p:nvPicPr>
          <p:cNvPr id="16" name="图片 15" descr="12月2日透明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486775" y="5715"/>
            <a:ext cx="657225" cy="657225"/>
          </a:xfrm>
          <a:prstGeom prst="rect">
            <a:avLst/>
          </a:prstGeom>
          <a:ln>
            <a:noFill/>
          </a:ln>
        </p:spPr>
      </p:pic>
      <p:sp>
        <p:nvSpPr>
          <p:cNvPr id="18" name="文本框 17"/>
          <p:cNvSpPr txBox="1"/>
          <p:nvPr userDrawn="1"/>
        </p:nvSpPr>
        <p:spPr>
          <a:xfrm>
            <a:off x="2227580" y="466090"/>
            <a:ext cx="3786505" cy="28384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zh-CN" altLang="en-US"/>
          </a:p>
        </p:txBody>
      </p:sp>
      <p:sp>
        <p:nvSpPr>
          <p:cNvPr id="20" name="直角三角形 19"/>
          <p:cNvSpPr/>
          <p:nvPr userDrawn="1"/>
        </p:nvSpPr>
        <p:spPr>
          <a:xfrm rot="13500000" flipV="1">
            <a:off x="612140" y="-461010"/>
            <a:ext cx="894080" cy="922020"/>
          </a:xfrm>
          <a:prstGeom prst="rtTriangle">
            <a:avLst/>
          </a:prstGeom>
          <a:solidFill>
            <a:srgbClr val="2D7D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prstClr val="white"/>
              </a:solidFill>
            </a:endParaRPr>
          </a:p>
        </p:txBody>
      </p:sp>
      <p:sp>
        <p:nvSpPr>
          <p:cNvPr id="21" name="直角三角形 20"/>
          <p:cNvSpPr/>
          <p:nvPr userDrawn="1"/>
        </p:nvSpPr>
        <p:spPr>
          <a:xfrm rot="13500000" flipV="1">
            <a:off x="194945" y="-461010"/>
            <a:ext cx="894080" cy="922020"/>
          </a:xfrm>
          <a:prstGeom prst="rtTriangle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srgbClr val="0E1840"/>
              </a:solidFill>
            </a:endParaRPr>
          </a:p>
        </p:txBody>
      </p:sp>
      <p:sp>
        <p:nvSpPr>
          <p:cNvPr id="23" name="文本框 22"/>
          <p:cNvSpPr txBox="1"/>
          <p:nvPr userDrawn="1"/>
        </p:nvSpPr>
        <p:spPr>
          <a:xfrm>
            <a:off x="630556" y="4889858"/>
            <a:ext cx="1980406" cy="15367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/>
            <a:r>
              <a:rPr kumimoji="1" lang="zh-CN" altLang="en-US" sz="1000" b="0" i="0" dirty="0">
                <a:solidFill>
                  <a:schemeClr val="bg1">
                    <a:lumMod val="6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推动</a:t>
            </a:r>
            <a:r>
              <a:rPr kumimoji="1" lang="zh-CN" altLang="en-US" sz="1000" b="0" i="0" dirty="0">
                <a:solidFill>
                  <a:schemeClr val="bg1">
                    <a:lumMod val="6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机器视觉无所不在的存在</a:t>
            </a:r>
            <a:endParaRPr kumimoji="1" lang="zh-CN" altLang="en-US" sz="1000" b="0" i="0" dirty="0">
              <a:solidFill>
                <a:schemeClr val="bg1">
                  <a:lumMod val="6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24" name="直接连接符 23"/>
          <p:cNvCxnSpPr/>
          <p:nvPr userDrawn="1"/>
        </p:nvCxnSpPr>
        <p:spPr>
          <a:xfrm flipV="1">
            <a:off x="2384425" y="5001618"/>
            <a:ext cx="5833110" cy="63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矩形 24"/>
          <p:cNvSpPr/>
          <p:nvPr userDrawn="1"/>
        </p:nvSpPr>
        <p:spPr>
          <a:xfrm>
            <a:off x="84455" y="4930693"/>
            <a:ext cx="468000" cy="72000"/>
          </a:xfrm>
          <a:prstGeom prst="rect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bldLvl="0" animBg="1"/>
      <p:bldP spid="21" grpId="0" bldLvl="0" animBg="1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6423856" y="3816739"/>
            <a:ext cx="775136" cy="229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www.www.2ppt.com/moban/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www.www.2ppt.com/jieri/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www.www.2ppt.com/beijing/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精美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www.www.2ppt.com/kejian/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工作总结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www.www.2ppt.com/xiazai/zongjie/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工作计划：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www.www.2ppt.com/xiazai/jihua/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商务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www.www.2ppt.com/moban/shangwu/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个人简历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www.www.2ppt.com/xiazai/jianli/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毕业答辩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www.www.2ppt.com/xiazai/dabian/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工作汇报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www.www.2ppt.com/xiazai/huibao/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0.xml"/><Relationship Id="rId8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4.xml"/><Relationship Id="rId12" Type="http://schemas.openxmlformats.org/officeDocument/2006/relationships/tags" Target="../tags/tag57.xml"/><Relationship Id="rId13" Type="http://schemas.openxmlformats.org/officeDocument/2006/relationships/tags" Target="../tags/tag58.xml"/><Relationship Id="rId14" Type="http://schemas.openxmlformats.org/officeDocument/2006/relationships/tags" Target="../tags/tag59.xml"/><Relationship Id="rId15" Type="http://schemas.openxmlformats.org/officeDocument/2006/relationships/tags" Target="../tags/tag60.xml"/><Relationship Id="rId16" Type="http://schemas.openxmlformats.org/officeDocument/2006/relationships/tags" Target="../tags/tag61.xml"/><Relationship Id="rId17" Type="http://schemas.openxmlformats.org/officeDocument/2006/relationships/tags" Target="../tags/tag62.xml"/><Relationship Id="rId18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37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med" advClick="0" advTm="0">
    <p:fade/>
  </p:transition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456300" y="456300"/>
            <a:ext cx="8226900" cy="5292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456300" y="1117800"/>
            <a:ext cx="8226900" cy="35694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459000" y="4735800"/>
            <a:ext cx="2025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75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3087000" y="4735800"/>
            <a:ext cx="2970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75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6658200" y="4735800"/>
            <a:ext cx="2025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75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685800" rtl="0" eaLnBrk="1" fontAlgn="auto" latinLnBrk="0" hangingPunct="1">
        <a:lnSpc>
          <a:spcPct val="100000"/>
        </a:lnSpc>
        <a:spcBef>
          <a:spcPct val="0"/>
        </a:spcBef>
        <a:buNone/>
        <a:defRPr sz="27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3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5143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207135" algn="l"/>
          <a:tab pos="1207135" algn="l"/>
          <a:tab pos="1207135" algn="l"/>
          <a:tab pos="1207135" algn="l"/>
        </a:tabLst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8572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2001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15430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ransition spd="med" advClick="0" advTm="0">
    <p:fade/>
  </p:transition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3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7.xml"/><Relationship Id="rId5" Type="http://schemas.openxmlformats.org/officeDocument/2006/relationships/notesSlide" Target="../notesSlides/notesSlide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tags" Target="../tags/tag63.xml"/><Relationship Id="rId2" Type="http://schemas.openxmlformats.org/officeDocument/2006/relationships/tags" Target="../tags/tag64.xml"/><Relationship Id="rId3" Type="http://schemas.openxmlformats.org/officeDocument/2006/relationships/tags" Target="../tags/tag65.xml"/><Relationship Id="rId4" Type="http://schemas.openxmlformats.org/officeDocument/2006/relationships/tags" Target="../tags/tag66.xml"/><Relationship Id="rId5" Type="http://schemas.openxmlformats.org/officeDocument/2006/relationships/tags" Target="../tags/tag67.xml"/><Relationship Id="rId6" Type="http://schemas.openxmlformats.org/officeDocument/2006/relationships/tags" Target="../tags/tag68.xml"/><Relationship Id="rId7" Type="http://schemas.openxmlformats.org/officeDocument/2006/relationships/tags" Target="../tags/tag69.xml"/><Relationship Id="rId8" Type="http://schemas.openxmlformats.org/officeDocument/2006/relationships/tags" Target="../tags/tag70.xml"/><Relationship Id="rId9" Type="http://schemas.openxmlformats.org/officeDocument/2006/relationships/tags" Target="../tags/tag71.xml"/><Relationship Id="rId10" Type="http://schemas.openxmlformats.org/officeDocument/2006/relationships/tags" Target="../tags/tag72.xml"/><Relationship Id="rId11" Type="http://schemas.openxmlformats.org/officeDocument/2006/relationships/tags" Target="../tags/tag73.xml"/><Relationship Id="rId12" Type="http://schemas.openxmlformats.org/officeDocument/2006/relationships/tags" Target="../tags/tag74.xml"/><Relationship Id="rId13" Type="http://schemas.openxmlformats.org/officeDocument/2006/relationships/image" Target="../media/image2.png"/><Relationship Id="rId14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5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image" Target="../media/image6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image" Target="../media/image7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image" Target="../media/image8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任意多边形 2"/>
          <p:cNvSpPr/>
          <p:nvPr/>
        </p:nvSpPr>
        <p:spPr>
          <a:xfrm rot="5400000" flipV="1">
            <a:off x="506538" y="-11829"/>
            <a:ext cx="3432670" cy="3432670"/>
          </a:xfrm>
          <a:custGeom>
            <a:avLst/>
            <a:gdLst>
              <a:gd name="connsiteX0" fmla="*/ 0 w 4343400"/>
              <a:gd name="connsiteY0" fmla="*/ 0 h 4343400"/>
              <a:gd name="connsiteX1" fmla="*/ 4343400 w 4343400"/>
              <a:gd name="connsiteY1" fmla="*/ 4343400 h 4343400"/>
              <a:gd name="connsiteX2" fmla="*/ 3486149 w 4343400"/>
              <a:gd name="connsiteY2" fmla="*/ 4343400 h 4343400"/>
              <a:gd name="connsiteX3" fmla="*/ 0 w 4343400"/>
              <a:gd name="connsiteY3" fmla="*/ 857251 h 4343400"/>
              <a:gd name="connsiteX4" fmla="*/ 0 w 4343400"/>
              <a:gd name="connsiteY4" fmla="*/ 0 h 434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43400" h="4343400">
                <a:moveTo>
                  <a:pt x="0" y="0"/>
                </a:moveTo>
                <a:lnTo>
                  <a:pt x="4343400" y="4343400"/>
                </a:lnTo>
                <a:lnTo>
                  <a:pt x="3486149" y="4343400"/>
                </a:lnTo>
                <a:lnTo>
                  <a:pt x="0" y="85725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cs typeface="+mn-ea"/>
              <a:sym typeface="+mn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426609" y="1593407"/>
            <a:ext cx="4672964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zh-CN" altLang="en-US" sz="3200" b="1" dirty="0" smtClean="0">
              <a:solidFill>
                <a:srgbClr val="526580"/>
              </a:solidFill>
              <a:cs typeface="+mn-ea"/>
              <a:sym typeface="+mn-lt"/>
            </a:endParaRPr>
          </a:p>
          <a:p>
            <a:pPr algn="l">
              <a:defRPr sz="2800" b="1"/>
            </a:pPr>
            <a:r>
              <a:t>金外观检测视觉方案（2D）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445747" y="2630281"/>
            <a:ext cx="4436996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>
                <a:solidFill>
                  <a:srgbClr val="359AD3"/>
                </a:solidFill>
                <a:sym typeface="+mn-ea"/>
              </a:rPr>
              <a:t>推动机器视觉无所不在的存在</a:t>
            </a:r>
            <a:endParaRPr kumimoji="1" lang="zh-CN" altLang="en-US" sz="1600" dirty="0">
              <a:solidFill>
                <a:srgbClr val="43536A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 rot="2648766">
            <a:off x="566966" y="1221530"/>
            <a:ext cx="3745071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3200" dirty="0">
                <a:solidFill>
                  <a:srgbClr val="43536A"/>
                </a:solidFill>
                <a:latin typeface="Agency FB" panose="020B0503020202020204" pitchFamily="34" charset="0"/>
                <a:cs typeface="+mn-ea"/>
                <a:sym typeface="+mn-lt"/>
              </a:rPr>
              <a:t>视觉</a:t>
            </a:r>
            <a:r>
              <a:rPr kumimoji="1" lang="zh-CN" altLang="en-US" sz="3200" dirty="0">
                <a:solidFill>
                  <a:srgbClr val="43536A"/>
                </a:solidFill>
                <a:latin typeface="Agency FB" panose="020B0503020202020204" pitchFamily="34" charset="0"/>
                <a:cs typeface="+mn-ea"/>
                <a:sym typeface="+mn-lt"/>
              </a:rPr>
              <a:t>小百科</a:t>
            </a:r>
            <a:endParaRPr kumimoji="1" lang="zh-CN" altLang="en-US" sz="3200" dirty="0">
              <a:solidFill>
                <a:srgbClr val="43536A"/>
              </a:solidFill>
              <a:latin typeface="Agency FB" panose="020B0503020202020204" pitchFamily="34" charset="0"/>
              <a:cs typeface="+mn-ea"/>
              <a:sym typeface="+mn-lt"/>
            </a:endParaRPr>
          </a:p>
        </p:txBody>
      </p:sp>
      <p:sp>
        <p:nvSpPr>
          <p:cNvPr id="12" name="直角三角形 11"/>
          <p:cNvSpPr/>
          <p:nvPr/>
        </p:nvSpPr>
        <p:spPr>
          <a:xfrm flipH="1">
            <a:off x="7240867" y="3420841"/>
            <a:ext cx="1903133" cy="1695879"/>
          </a:xfrm>
          <a:prstGeom prst="rtTriangle">
            <a:avLst/>
          </a:prstGeom>
          <a:solidFill>
            <a:srgbClr val="0260A5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rgbClr val="0260A5"/>
              </a:solidFill>
              <a:cs typeface="+mn-ea"/>
              <a:sym typeface="+mn-lt"/>
            </a:endParaRPr>
          </a:p>
        </p:txBody>
      </p:sp>
      <p:sp>
        <p:nvSpPr>
          <p:cNvPr id="16" name="直角三角形 15"/>
          <p:cNvSpPr/>
          <p:nvPr/>
        </p:nvSpPr>
        <p:spPr>
          <a:xfrm rot="13500000" flipV="1">
            <a:off x="1973885" y="-903682"/>
            <a:ext cx="1771880" cy="1771880"/>
          </a:xfrm>
          <a:prstGeom prst="rtTriangle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rgbClr val="0260A5"/>
              </a:solidFill>
              <a:cs typeface="+mn-ea"/>
              <a:sym typeface="+mn-lt"/>
            </a:endParaRPr>
          </a:p>
        </p:txBody>
      </p:sp>
      <p:pic>
        <p:nvPicPr>
          <p:cNvPr id="5" name="图片 4" descr="面阵前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flipH="1">
            <a:off x="789305" y="3014980"/>
            <a:ext cx="1944370" cy="1418590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/>
      <p:bldP spid="7" grpId="0"/>
      <p:bldP spid="9" grpId="0"/>
      <p:bldP spid="12" grpId="0" bldLvl="0" animBg="1"/>
      <p:bldP spid="16" grpId="0" bldLvl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4</a:t>
            </a:r>
            <a:r>
              <a:rPr lang="zh-CN" altLang="en-US" sz="4000" dirty="0"/>
              <a:t>、</a:t>
            </a:r>
            <a:r>
              <a:rPr lang="zh-CN" altLang="en-US" sz="4000" dirty="0"/>
              <a:t>逻辑流程</a:t>
            </a:r>
            <a:endParaRPr lang="zh-CN" altLang="en-US" sz="4000" dirty="0"/>
          </a:p>
        </p:txBody>
      </p:sp>
      <p:sp>
        <p:nvSpPr>
          <p:cNvPr id="5" name="文本框 4"/>
          <p:cNvSpPr txBox="1"/>
          <p:nvPr/>
        </p:nvSpPr>
        <p:spPr>
          <a:xfrm>
            <a:off x="1516380" y="1628775"/>
            <a:ext cx="537464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逻辑流程占位符</a:t>
            </a:r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60000"/>
          </a:bodyPr>
          <a:lstStyle/>
          <a:p>
            <a:pPr marL="0" indent="0">
              <a:buNone/>
            </a:pPr>
            <a:r>
              <a:rPr lang="en-US" altLang="zh-CN" sz="4000" dirty="0"/>
              <a:t>5</a:t>
            </a:r>
            <a:r>
              <a:rPr lang="zh-CN" altLang="en-US" sz="4000" dirty="0"/>
              <a:t>、评估结果</a:t>
            </a:r>
            <a:r>
              <a:rPr lang="en-US" altLang="zh-CN" sz="4000" dirty="0"/>
              <a:t>&amp;</a:t>
            </a:r>
            <a:r>
              <a:rPr lang="zh-CN" altLang="en-US" sz="4000" dirty="0"/>
              <a:t>注意事项</a:t>
            </a:r>
            <a:endParaRPr lang="zh-CN" altLang="en-US" sz="4000" dirty="0"/>
          </a:p>
        </p:txBody>
      </p:sp>
      <p:sp>
        <p:nvSpPr>
          <p:cNvPr id="2" name="矩形 1"/>
          <p:cNvSpPr/>
          <p:nvPr/>
        </p:nvSpPr>
        <p:spPr>
          <a:xfrm>
            <a:off x="257810" y="1078865"/>
            <a:ext cx="8561070" cy="346075"/>
          </a:xfrm>
          <a:prstGeom prst="rect">
            <a:avLst/>
          </a:prstGeom>
        </p:spPr>
        <p:txBody>
          <a:bodyPr wrap="square">
            <a:noAutofit/>
          </a:bodyPr>
          <a:p>
            <a:endParaRPr lang="zh-CN" altLang="en-US" b="1" dirty="0"/>
          </a:p>
          <a:p>
            <a:pPr algn="ctr">
              <a:spcAft>
                <a:spcPts val="1500"/>
              </a:spcAft>
              <a:defRPr sz="1800" b="1"/>
            </a:pPr>
            <a:r>
              <a:t>05 评估结果 &amp; 注意事项</a:t>
            </a:r>
          </a:p>
        </p:txBody>
      </p:sp>
      <p:sp>
        <p:nvSpPr>
          <p:cNvPr id="4" name="Rectangle 3"/>
          <p:cNvSpPr/>
          <p:nvPr/>
        </p:nvSpPr>
        <p:spPr>
          <a:xfrm>
            <a:off x="720000" y="1800000"/>
            <a:ext cx="2208000" cy="2736000"/>
          </a:xfrm>
          <a:prstGeom prst="rect">
            <a:avLst/>
          </a:prstGeom>
          <a:solidFill>
            <a:srgbClr val="DCE6F2"/>
          </a:solidFill>
          <a:ln w="19050">
            <a:solidFill>
              <a:srgbClr val="BECD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00000" y="2088000"/>
            <a:ext cx="1847999" cy="54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400" b="1">
                <a:solidFill>
                  <a:srgbClr val="1E4682"/>
                </a:solidFill>
              </a:defRPr>
            </a:pPr>
            <a:r>
              <a:t>现场环境</a:t>
            </a:r>
          </a:p>
        </p:txBody>
      </p:sp>
      <p:sp>
        <p:nvSpPr>
          <p:cNvPr id="6" name="Rectangle 5"/>
          <p:cNvSpPr/>
          <p:nvPr/>
        </p:nvSpPr>
        <p:spPr>
          <a:xfrm>
            <a:off x="900000" y="2736000"/>
            <a:ext cx="1847999" cy="18000"/>
          </a:xfrm>
          <a:prstGeom prst="rect">
            <a:avLst/>
          </a:prstGeom>
          <a:solidFill>
            <a:srgbClr val="BECDE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7999" y="2880000"/>
            <a:ext cx="1632000" cy="129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600"/>
              </a:spcAft>
              <a:defRPr sz="1100" b="1">
                <a:solidFill>
                  <a:srgbClr val="780000"/>
                </a:solidFill>
              </a:defRPr>
            </a:pPr>
            <a:r>
              <a:t>风险点：环境光干扰导致金属表面反光不稳定</a:t>
            </a:r>
          </a:p>
          <a:p>
            <a:pPr>
              <a:spcAft>
                <a:spcPts val="600"/>
              </a:spcAft>
              <a:defRPr sz="1100">
                <a:solidFill>
                  <a:srgbClr val="005000"/>
                </a:solidFill>
              </a:defRPr>
            </a:pPr>
            <a:r>
              <a:t>解决方案：采用中孔背光源并加装遮光罩，确保均匀照明</a:t>
            </a:r>
          </a:p>
        </p:txBody>
      </p:sp>
      <p:sp>
        <p:nvSpPr>
          <p:cNvPr id="8" name="Rectangle 7"/>
          <p:cNvSpPr/>
          <p:nvPr/>
        </p:nvSpPr>
        <p:spPr>
          <a:xfrm>
            <a:off x="3468000" y="1800000"/>
            <a:ext cx="2208000" cy="2736000"/>
          </a:xfrm>
          <a:prstGeom prst="rect">
            <a:avLst/>
          </a:prstGeom>
          <a:solidFill>
            <a:srgbClr val="DCE6F2"/>
          </a:solidFill>
          <a:ln w="19050">
            <a:solidFill>
              <a:srgbClr val="BECD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648000" y="2088000"/>
            <a:ext cx="1847999" cy="54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400" b="1">
                <a:solidFill>
                  <a:srgbClr val="1E4682"/>
                </a:solidFill>
              </a:defRPr>
            </a:pPr>
            <a:r>
              <a:t>相机安装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48000" y="2736000"/>
            <a:ext cx="1847999" cy="18000"/>
          </a:xfrm>
          <a:prstGeom prst="rect">
            <a:avLst/>
          </a:prstGeom>
          <a:solidFill>
            <a:srgbClr val="BECDE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756000" y="2880000"/>
            <a:ext cx="1632000" cy="129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600"/>
              </a:spcAft>
              <a:defRPr sz="1100" b="1">
                <a:solidFill>
                  <a:srgbClr val="780000"/>
                </a:solidFill>
              </a:defRPr>
            </a:pPr>
            <a:r>
              <a:t>风险点：相机角度偏差导致检测区域边缘失真</a:t>
            </a:r>
          </a:p>
          <a:p>
            <a:pPr>
              <a:spcAft>
                <a:spcPts val="600"/>
              </a:spcAft>
              <a:defRPr sz="1100">
                <a:solidFill>
                  <a:srgbClr val="005000"/>
                </a:solidFill>
              </a:defRPr>
            </a:pPr>
            <a:r>
              <a:t>解决方案：使用三维定位支架配合激光校准工具，保证光轴垂直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216000" y="1800000"/>
            <a:ext cx="2208000" cy="2736000"/>
          </a:xfrm>
          <a:prstGeom prst="rect">
            <a:avLst/>
          </a:prstGeom>
          <a:solidFill>
            <a:srgbClr val="DCE6F2"/>
          </a:solidFill>
          <a:ln w="19050">
            <a:solidFill>
              <a:srgbClr val="BECD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396000" y="2088000"/>
            <a:ext cx="1847999" cy="54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400" b="1">
                <a:solidFill>
                  <a:srgbClr val="1E4682"/>
                </a:solidFill>
              </a:defRPr>
            </a:pPr>
            <a:r>
              <a:t>物料一致性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396000" y="2736000"/>
            <a:ext cx="1847999" cy="18000"/>
          </a:xfrm>
          <a:prstGeom prst="rect">
            <a:avLst/>
          </a:prstGeom>
          <a:solidFill>
            <a:srgbClr val="BECDE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504000" y="2880000"/>
            <a:ext cx="1632000" cy="129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600"/>
              </a:spcAft>
              <a:defRPr sz="1100" b="1">
                <a:solidFill>
                  <a:srgbClr val="780000"/>
                </a:solidFill>
              </a:defRPr>
            </a:pPr>
            <a:r>
              <a:t>风险点：不同批次金料表面氧化程度差异影响缺陷识别</a:t>
            </a:r>
          </a:p>
          <a:p>
            <a:pPr>
              <a:spcAft>
                <a:spcPts val="600"/>
              </a:spcAft>
              <a:defRPr sz="1100">
                <a:solidFill>
                  <a:srgbClr val="005000"/>
                </a:solidFill>
              </a:defRPr>
            </a:pPr>
            <a:r>
              <a:t>解决方案：建立标准化样本库并定期更新训练数据，增强模型泛化能力</a:t>
            </a:r>
          </a:p>
        </p:txBody>
      </p:sp>
    </p:spTree>
  </p:cSld>
  <p:clrMapOvr>
    <a:masterClrMapping/>
  </p:clrMapOvr>
  <p:transition spd="med" advClick="0" advTm="0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6</a:t>
            </a:r>
            <a:r>
              <a:rPr lang="zh-CN" altLang="en-US" sz="4000" dirty="0"/>
              <a:t>、</a:t>
            </a:r>
            <a:r>
              <a:rPr lang="zh-CN" altLang="en-US" sz="4000" dirty="0"/>
              <a:t>售后服务</a:t>
            </a:r>
            <a:endParaRPr lang="zh-CN" altLang="en-US" sz="4000" dirty="0"/>
          </a:p>
        </p:txBody>
      </p:sp>
      <p:sp>
        <p:nvSpPr>
          <p:cNvPr id="4" name="任意多边形 3"/>
          <p:cNvSpPr/>
          <p:nvPr/>
        </p:nvSpPr>
        <p:spPr>
          <a:xfrm>
            <a:off x="1815304" y="1303941"/>
            <a:ext cx="1553708" cy="3107152"/>
          </a:xfrm>
          <a:custGeom>
            <a:avLst/>
            <a:gdLst>
              <a:gd name="connsiteX0" fmla="*/ 0 w 2468160"/>
              <a:gd name="connsiteY0" fmla="*/ 0 h 4937688"/>
              <a:gd name="connsiteX1" fmla="*/ 251709 w 2468160"/>
              <a:gd name="connsiteY1" fmla="*/ 12711 h 4937688"/>
              <a:gd name="connsiteX2" fmla="*/ 2468160 w 2468160"/>
              <a:gd name="connsiteY2" fmla="*/ 2468844 h 4937688"/>
              <a:gd name="connsiteX3" fmla="*/ 251709 w 2468160"/>
              <a:gd name="connsiteY3" fmla="*/ 4924978 h 4937688"/>
              <a:gd name="connsiteX4" fmla="*/ 0 w 2468160"/>
              <a:gd name="connsiteY4" fmla="*/ 4937688 h 4937688"/>
              <a:gd name="connsiteX5" fmla="*/ 0 w 2468160"/>
              <a:gd name="connsiteY5" fmla="*/ 4688120 h 4937688"/>
              <a:gd name="connsiteX6" fmla="*/ 226192 w 2468160"/>
              <a:gd name="connsiteY6" fmla="*/ 4676698 h 4937688"/>
              <a:gd name="connsiteX7" fmla="*/ 2218592 w 2468160"/>
              <a:gd name="connsiteY7" fmla="*/ 2468844 h 4937688"/>
              <a:gd name="connsiteX8" fmla="*/ 226192 w 2468160"/>
              <a:gd name="connsiteY8" fmla="*/ 260990 h 4937688"/>
              <a:gd name="connsiteX9" fmla="*/ 0 w 2468160"/>
              <a:gd name="connsiteY9" fmla="*/ 249569 h 4937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68160" h="4937688">
                <a:moveTo>
                  <a:pt x="0" y="0"/>
                </a:moveTo>
                <a:lnTo>
                  <a:pt x="251709" y="12711"/>
                </a:lnTo>
                <a:cubicBezTo>
                  <a:pt x="1496657" y="139142"/>
                  <a:pt x="2468160" y="1190539"/>
                  <a:pt x="2468160" y="2468844"/>
                </a:cubicBezTo>
                <a:cubicBezTo>
                  <a:pt x="2468160" y="3747149"/>
                  <a:pt x="1496657" y="4798546"/>
                  <a:pt x="251709" y="4924978"/>
                </a:cubicBezTo>
                <a:lnTo>
                  <a:pt x="0" y="4937688"/>
                </a:lnTo>
                <a:lnTo>
                  <a:pt x="0" y="4688120"/>
                </a:lnTo>
                <a:lnTo>
                  <a:pt x="226192" y="4676698"/>
                </a:lnTo>
                <a:cubicBezTo>
                  <a:pt x="1345293" y="4563047"/>
                  <a:pt x="2218592" y="3617931"/>
                  <a:pt x="2218592" y="2468844"/>
                </a:cubicBezTo>
                <a:cubicBezTo>
                  <a:pt x="2218592" y="1319758"/>
                  <a:pt x="1345293" y="374641"/>
                  <a:pt x="226192" y="260990"/>
                </a:cubicBezTo>
                <a:lnTo>
                  <a:pt x="0" y="24956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innerShdw blurRad="76200" dist="381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5" name="文本框 129"/>
          <p:cNvSpPr txBox="1"/>
          <p:nvPr/>
        </p:nvSpPr>
        <p:spPr>
          <a:xfrm>
            <a:off x="4775388" y="1032876"/>
            <a:ext cx="3228659" cy="714375"/>
          </a:xfrm>
          <a:prstGeom prst="rect">
            <a:avLst/>
          </a:prstGeom>
          <a:noFill/>
        </p:spPr>
        <p:txBody>
          <a:bodyPr wrap="square" lIns="68580" tIns="34290" rIns="68580" bIns="34290" rtlCol="0" anchor="t" anchorCtr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该设备上线后使用初期，我们会派专人进行全程跟踪；</a:t>
            </a:r>
            <a:endParaRPr lang="zh-CN" altLang="en-US" sz="1400" dirty="0">
              <a:cs typeface="+mn-ea"/>
              <a:sym typeface="+mn-lt"/>
            </a:endParaRPr>
          </a:p>
        </p:txBody>
      </p:sp>
      <p:grpSp>
        <p:nvGrpSpPr>
          <p:cNvPr id="13" name="组合 15"/>
          <p:cNvGrpSpPr/>
          <p:nvPr/>
        </p:nvGrpSpPr>
        <p:grpSpPr>
          <a:xfrm>
            <a:off x="2341892" y="1333557"/>
            <a:ext cx="2334087" cy="3072425"/>
            <a:chOff x="3122523" y="1778076"/>
            <a:chExt cx="3112116" cy="4096567"/>
          </a:xfrm>
        </p:grpSpPr>
        <p:grpSp>
          <p:nvGrpSpPr>
            <p:cNvPr id="14" name="组合 13"/>
            <p:cNvGrpSpPr/>
            <p:nvPr/>
          </p:nvGrpSpPr>
          <p:grpSpPr>
            <a:xfrm>
              <a:off x="3122523" y="1778076"/>
              <a:ext cx="3112116" cy="109678"/>
              <a:chOff x="3904783" y="1674310"/>
              <a:chExt cx="3519256" cy="109703"/>
            </a:xfrm>
          </p:grpSpPr>
          <p:cxnSp>
            <p:nvCxnSpPr>
              <p:cNvPr id="20" name="直接连接符 19"/>
              <p:cNvCxnSpPr/>
              <p:nvPr/>
            </p:nvCxnSpPr>
            <p:spPr>
              <a:xfrm flipV="1">
                <a:off x="3904783" y="1718973"/>
                <a:ext cx="3402797" cy="10188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椭圆 20"/>
              <p:cNvSpPr/>
              <p:nvPr/>
            </p:nvSpPr>
            <p:spPr>
              <a:xfrm>
                <a:off x="7314336" y="1674310"/>
                <a:ext cx="109703" cy="109703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15" name="组合 22"/>
            <p:cNvGrpSpPr/>
            <p:nvPr/>
          </p:nvGrpSpPr>
          <p:grpSpPr>
            <a:xfrm>
              <a:off x="4223180" y="2774798"/>
              <a:ext cx="2011459" cy="109678"/>
              <a:chOff x="5149433" y="1674310"/>
              <a:chExt cx="2274606" cy="109703"/>
            </a:xfrm>
          </p:grpSpPr>
          <p:cxnSp>
            <p:nvCxnSpPr>
              <p:cNvPr id="29" name="直接连接符 28"/>
              <p:cNvCxnSpPr/>
              <p:nvPr/>
            </p:nvCxnSpPr>
            <p:spPr>
              <a:xfrm flipV="1">
                <a:off x="5149433" y="1718973"/>
                <a:ext cx="2158147" cy="646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椭圆 29"/>
              <p:cNvSpPr/>
              <p:nvPr/>
            </p:nvSpPr>
            <p:spPr>
              <a:xfrm>
                <a:off x="7314336" y="1674310"/>
                <a:ext cx="109703" cy="109703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16" name="组合 31"/>
            <p:cNvGrpSpPr/>
            <p:nvPr/>
          </p:nvGrpSpPr>
          <p:grpSpPr>
            <a:xfrm>
              <a:off x="4627088" y="3771519"/>
              <a:ext cx="1607551" cy="109678"/>
              <a:chOff x="5606181" y="1674310"/>
              <a:chExt cx="1817858" cy="109703"/>
            </a:xfrm>
          </p:grpSpPr>
          <p:cxnSp>
            <p:nvCxnSpPr>
              <p:cNvPr id="41" name="直接连接符 40"/>
              <p:cNvCxnSpPr/>
              <p:nvPr/>
            </p:nvCxnSpPr>
            <p:spPr>
              <a:xfrm flipV="1">
                <a:off x="5606181" y="1718973"/>
                <a:ext cx="1701399" cy="5094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椭圆 41"/>
              <p:cNvSpPr/>
              <p:nvPr/>
            </p:nvSpPr>
            <p:spPr>
              <a:xfrm>
                <a:off x="7314336" y="1674310"/>
                <a:ext cx="109703" cy="109703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17" name="组合 43"/>
            <p:cNvGrpSpPr/>
            <p:nvPr/>
          </p:nvGrpSpPr>
          <p:grpSpPr>
            <a:xfrm>
              <a:off x="4255273" y="4768198"/>
              <a:ext cx="1979366" cy="109677"/>
              <a:chOff x="5185725" y="1674310"/>
              <a:chExt cx="2238314" cy="109703"/>
            </a:xfrm>
          </p:grpSpPr>
          <p:cxnSp>
            <p:nvCxnSpPr>
              <p:cNvPr id="63" name="直接连接符 62"/>
              <p:cNvCxnSpPr/>
              <p:nvPr/>
            </p:nvCxnSpPr>
            <p:spPr>
              <a:xfrm>
                <a:off x="5185725" y="1718973"/>
                <a:ext cx="2121855" cy="0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4" name="椭圆 63"/>
              <p:cNvSpPr/>
              <p:nvPr/>
            </p:nvSpPr>
            <p:spPr>
              <a:xfrm>
                <a:off x="7314336" y="1674310"/>
                <a:ext cx="109703" cy="109703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18" name="组合 65"/>
            <p:cNvGrpSpPr/>
            <p:nvPr/>
          </p:nvGrpSpPr>
          <p:grpSpPr>
            <a:xfrm>
              <a:off x="3163868" y="5764965"/>
              <a:ext cx="3070746" cy="109678"/>
              <a:chOff x="3951573" y="1674310"/>
              <a:chExt cx="3472466" cy="109703"/>
            </a:xfrm>
          </p:grpSpPr>
          <p:cxnSp>
            <p:nvCxnSpPr>
              <p:cNvPr id="70" name="直接连接符 69"/>
              <p:cNvCxnSpPr/>
              <p:nvPr/>
            </p:nvCxnSpPr>
            <p:spPr>
              <a:xfrm flipV="1">
                <a:off x="3951573" y="1726686"/>
                <a:ext cx="3402798" cy="10188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1" name="椭圆 70"/>
              <p:cNvSpPr/>
              <p:nvPr/>
            </p:nvSpPr>
            <p:spPr>
              <a:xfrm>
                <a:off x="7314336" y="1674310"/>
                <a:ext cx="109703" cy="109703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  <a:cs typeface="+mn-ea"/>
                  <a:sym typeface="+mn-lt"/>
                </a:endParaRPr>
              </a:p>
            </p:txBody>
          </p:sp>
        </p:grpSp>
      </p:grpSp>
      <p:grpSp>
        <p:nvGrpSpPr>
          <p:cNvPr id="19" name="组合 71"/>
          <p:cNvGrpSpPr/>
          <p:nvPr/>
        </p:nvGrpSpPr>
        <p:grpSpPr>
          <a:xfrm>
            <a:off x="1759044" y="1050052"/>
            <a:ext cx="857404" cy="971444"/>
            <a:chOff x="1953260" y="1414909"/>
            <a:chExt cx="1143056" cy="1295559"/>
          </a:xfrm>
        </p:grpSpPr>
        <p:grpSp>
          <p:nvGrpSpPr>
            <p:cNvPr id="22" name="组合 72"/>
            <p:cNvGrpSpPr/>
            <p:nvPr/>
          </p:nvGrpSpPr>
          <p:grpSpPr>
            <a:xfrm>
              <a:off x="1982184" y="1414909"/>
              <a:ext cx="1114132" cy="1295559"/>
              <a:chOff x="3295850" y="2065379"/>
              <a:chExt cx="3592274" cy="4177307"/>
            </a:xfrm>
          </p:grpSpPr>
          <p:sp>
            <p:nvSpPr>
              <p:cNvPr id="75" name="圆角矩形 74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76" name="Freeform 5"/>
              <p:cNvSpPr/>
              <p:nvPr/>
            </p:nvSpPr>
            <p:spPr bwMode="auto">
              <a:xfrm rot="10800000">
                <a:off x="3295850" y="2263220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>
                <a:solidFill>
                  <a:schemeClr val="accent1">
                    <a:lumMod val="60000"/>
                    <a:lumOff val="40000"/>
                  </a:schemeClr>
                </a:solidFill>
              </a:ln>
              <a:effectLst>
                <a:outerShdw blurRad="203200" dist="63500" dir="2700000" algn="tl" rotWithShape="0">
                  <a:prstClr val="black">
                    <a:alpha val="32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77" name="圆角矩形 76"/>
              <p:cNvSpPr/>
              <p:nvPr/>
            </p:nvSpPr>
            <p:spPr>
              <a:xfrm rot="2760000">
                <a:off x="3499201" y="2940762"/>
                <a:ext cx="3639373" cy="2369532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>
                      <a:alpha val="66000"/>
                    </a:schemeClr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78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>
                <a:solidFill>
                  <a:schemeClr val="accent1">
                    <a:lumMod val="60000"/>
                    <a:lumOff val="40000"/>
                  </a:schemeClr>
                </a:solidFill>
              </a:ln>
              <a:effectLst>
                <a:outerShdw blurRad="152400" dist="38100" dir="2700000" algn="tl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74" name="文本框 88"/>
            <p:cNvSpPr txBox="1"/>
            <p:nvPr/>
          </p:nvSpPr>
          <p:spPr>
            <a:xfrm>
              <a:off x="1953260" y="1588201"/>
              <a:ext cx="876300" cy="554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100" dirty="0">
                  <a:solidFill>
                    <a:schemeClr val="bg1"/>
                  </a:solidFill>
                  <a:cs typeface="+mn-ea"/>
                  <a:sym typeface="+mn-lt"/>
                </a:rPr>
                <a:t>01</a:t>
              </a:r>
              <a:endParaRPr lang="zh-CN" altLang="en-US" sz="2100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23" name="组合 78"/>
          <p:cNvGrpSpPr/>
          <p:nvPr/>
        </p:nvGrpSpPr>
        <p:grpSpPr>
          <a:xfrm>
            <a:off x="1738160" y="4036847"/>
            <a:ext cx="857403" cy="971444"/>
            <a:chOff x="1925418" y="5398225"/>
            <a:chExt cx="1143055" cy="1295559"/>
          </a:xfrm>
        </p:grpSpPr>
        <p:grpSp>
          <p:nvGrpSpPr>
            <p:cNvPr id="24" name="组合 79"/>
            <p:cNvGrpSpPr/>
            <p:nvPr/>
          </p:nvGrpSpPr>
          <p:grpSpPr>
            <a:xfrm>
              <a:off x="1954341" y="5398225"/>
              <a:ext cx="1114132" cy="1295559"/>
              <a:chOff x="3295850" y="2065379"/>
              <a:chExt cx="3592274" cy="4177307"/>
            </a:xfrm>
          </p:grpSpPr>
          <p:sp>
            <p:nvSpPr>
              <p:cNvPr id="82" name="圆角矩形 81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83" name="Freeform 5"/>
              <p:cNvSpPr/>
              <p:nvPr/>
            </p:nvSpPr>
            <p:spPr bwMode="auto">
              <a:xfrm rot="10800000">
                <a:off x="3295850" y="2263222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6"/>
              </a:solidFill>
              <a:ln w="19050">
                <a:solidFill>
                  <a:schemeClr val="accent6">
                    <a:lumMod val="60000"/>
                    <a:lumOff val="40000"/>
                  </a:schemeClr>
                </a:solidFill>
              </a:ln>
              <a:effectLst>
                <a:outerShdw blurRad="203200" dist="63500" dir="2700000" algn="tl" rotWithShape="0">
                  <a:prstClr val="black">
                    <a:alpha val="32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84" name="圆角矩形 83"/>
              <p:cNvSpPr/>
              <p:nvPr/>
            </p:nvSpPr>
            <p:spPr>
              <a:xfrm rot="2760000">
                <a:off x="3499201" y="2940762"/>
                <a:ext cx="3639373" cy="2369532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>
                      <a:alpha val="66000"/>
                    </a:schemeClr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85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6"/>
              </a:solidFill>
              <a:ln w="19050">
                <a:solidFill>
                  <a:schemeClr val="accent6">
                    <a:lumMod val="60000"/>
                    <a:lumOff val="40000"/>
                  </a:schemeClr>
                </a:solidFill>
              </a:ln>
              <a:effectLst>
                <a:outerShdw blurRad="152400" dist="38100" dir="2700000" algn="tl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81" name="文本框 89"/>
            <p:cNvSpPr txBox="1"/>
            <p:nvPr/>
          </p:nvSpPr>
          <p:spPr>
            <a:xfrm>
              <a:off x="1925418" y="5561329"/>
              <a:ext cx="876300" cy="554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100" dirty="0">
                  <a:solidFill>
                    <a:schemeClr val="bg1"/>
                  </a:solidFill>
                  <a:cs typeface="+mn-ea"/>
                  <a:sym typeface="+mn-lt"/>
                </a:rPr>
                <a:t>05</a:t>
              </a:r>
              <a:endParaRPr lang="zh-CN" altLang="en-US" sz="2100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25" name="组合 85"/>
          <p:cNvGrpSpPr/>
          <p:nvPr/>
        </p:nvGrpSpPr>
        <p:grpSpPr>
          <a:xfrm>
            <a:off x="2636182" y="3294915"/>
            <a:ext cx="859981" cy="971444"/>
            <a:chOff x="3122624" y="4408754"/>
            <a:chExt cx="1146492" cy="1295559"/>
          </a:xfrm>
        </p:grpSpPr>
        <p:grpSp>
          <p:nvGrpSpPr>
            <p:cNvPr id="26" name="组合 86"/>
            <p:cNvGrpSpPr/>
            <p:nvPr/>
          </p:nvGrpSpPr>
          <p:grpSpPr>
            <a:xfrm>
              <a:off x="3154984" y="4408754"/>
              <a:ext cx="1114132" cy="1295559"/>
              <a:chOff x="3295850" y="2065379"/>
              <a:chExt cx="3592274" cy="4177307"/>
            </a:xfrm>
          </p:grpSpPr>
          <p:sp>
            <p:nvSpPr>
              <p:cNvPr id="89" name="圆角矩形 88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90" name="Freeform 5"/>
              <p:cNvSpPr/>
              <p:nvPr/>
            </p:nvSpPr>
            <p:spPr bwMode="auto">
              <a:xfrm rot="10800000">
                <a:off x="3295850" y="2263222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4"/>
              </a:solidFill>
              <a:ln w="19050">
                <a:solidFill>
                  <a:schemeClr val="accent4">
                    <a:lumMod val="60000"/>
                    <a:lumOff val="40000"/>
                  </a:schemeClr>
                </a:solidFill>
              </a:ln>
              <a:effectLst>
                <a:outerShdw blurRad="203200" dist="63500" dir="2700000" algn="tl" rotWithShape="0">
                  <a:prstClr val="black">
                    <a:alpha val="32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91" name="圆角矩形 90"/>
              <p:cNvSpPr/>
              <p:nvPr/>
            </p:nvSpPr>
            <p:spPr>
              <a:xfrm rot="2760000">
                <a:off x="3499201" y="2940762"/>
                <a:ext cx="3639373" cy="2369532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>
                      <a:alpha val="66000"/>
                    </a:schemeClr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92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4"/>
              </a:solidFill>
              <a:ln w="19050">
                <a:solidFill>
                  <a:schemeClr val="accent4">
                    <a:lumMod val="60000"/>
                    <a:lumOff val="40000"/>
                  </a:schemeClr>
                </a:solidFill>
              </a:ln>
              <a:effectLst>
                <a:outerShdw blurRad="152400" dist="38100" dir="2700000" algn="tl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88" name="文本框 90"/>
            <p:cNvSpPr txBox="1"/>
            <p:nvPr/>
          </p:nvSpPr>
          <p:spPr>
            <a:xfrm>
              <a:off x="3122624" y="4575486"/>
              <a:ext cx="876301" cy="554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100" dirty="0">
                  <a:solidFill>
                    <a:schemeClr val="bg1"/>
                  </a:solidFill>
                  <a:cs typeface="+mn-ea"/>
                  <a:sym typeface="+mn-lt"/>
                </a:rPr>
                <a:t>04</a:t>
              </a:r>
              <a:endParaRPr lang="zh-CN" altLang="en-US" sz="2100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27" name="组合 92"/>
          <p:cNvGrpSpPr/>
          <p:nvPr/>
        </p:nvGrpSpPr>
        <p:grpSpPr>
          <a:xfrm>
            <a:off x="2636182" y="1792945"/>
            <a:ext cx="846068" cy="971444"/>
            <a:chOff x="3122624" y="2405662"/>
            <a:chExt cx="1127943" cy="1295559"/>
          </a:xfrm>
        </p:grpSpPr>
        <p:grpSp>
          <p:nvGrpSpPr>
            <p:cNvPr id="28" name="组合 93"/>
            <p:cNvGrpSpPr/>
            <p:nvPr/>
          </p:nvGrpSpPr>
          <p:grpSpPr>
            <a:xfrm>
              <a:off x="3136435" y="2405662"/>
              <a:ext cx="1114132" cy="1295559"/>
              <a:chOff x="3295850" y="2065379"/>
              <a:chExt cx="3592274" cy="4177307"/>
            </a:xfrm>
          </p:grpSpPr>
          <p:sp>
            <p:nvSpPr>
              <p:cNvPr id="96" name="圆角矩形 95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97" name="Freeform 5"/>
              <p:cNvSpPr/>
              <p:nvPr/>
            </p:nvSpPr>
            <p:spPr bwMode="auto">
              <a:xfrm rot="10800000">
                <a:off x="3295850" y="2263222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accent2">
                    <a:lumMod val="60000"/>
                    <a:lumOff val="40000"/>
                  </a:schemeClr>
                </a:solidFill>
              </a:ln>
              <a:effectLst>
                <a:outerShdw blurRad="203200" dist="63500" dir="2700000" algn="tl" rotWithShape="0">
                  <a:prstClr val="black">
                    <a:alpha val="32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98" name="圆角矩形 97"/>
              <p:cNvSpPr/>
              <p:nvPr/>
            </p:nvSpPr>
            <p:spPr>
              <a:xfrm rot="2760000">
                <a:off x="3499201" y="2940762"/>
                <a:ext cx="3639373" cy="2369532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>
                      <a:alpha val="66000"/>
                    </a:schemeClr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99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accent2">
                    <a:lumMod val="60000"/>
                    <a:lumOff val="40000"/>
                  </a:schemeClr>
                </a:solidFill>
              </a:ln>
              <a:effectLst>
                <a:outerShdw blurRad="152400" dist="38100" dir="2700000" algn="tl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95" name="文本框 91"/>
            <p:cNvSpPr txBox="1"/>
            <p:nvPr/>
          </p:nvSpPr>
          <p:spPr>
            <a:xfrm>
              <a:off x="3122624" y="2571384"/>
              <a:ext cx="876300" cy="554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100" dirty="0">
                  <a:solidFill>
                    <a:schemeClr val="bg1"/>
                  </a:solidFill>
                  <a:cs typeface="+mn-ea"/>
                  <a:sym typeface="+mn-lt"/>
                </a:rPr>
                <a:t>02</a:t>
              </a:r>
              <a:endParaRPr lang="zh-CN" altLang="en-US" sz="2100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31" name="组合 99"/>
          <p:cNvGrpSpPr/>
          <p:nvPr/>
        </p:nvGrpSpPr>
        <p:grpSpPr>
          <a:xfrm>
            <a:off x="2977698" y="2533587"/>
            <a:ext cx="853211" cy="971444"/>
            <a:chOff x="3577919" y="3393414"/>
            <a:chExt cx="1137467" cy="1295559"/>
          </a:xfrm>
        </p:grpSpPr>
        <p:grpSp>
          <p:nvGrpSpPr>
            <p:cNvPr id="32" name="组合 100"/>
            <p:cNvGrpSpPr/>
            <p:nvPr/>
          </p:nvGrpSpPr>
          <p:grpSpPr>
            <a:xfrm>
              <a:off x="3601254" y="3393414"/>
              <a:ext cx="1114132" cy="1295559"/>
              <a:chOff x="3295850" y="2065379"/>
              <a:chExt cx="3592274" cy="4177307"/>
            </a:xfrm>
          </p:grpSpPr>
          <p:sp>
            <p:nvSpPr>
              <p:cNvPr id="103" name="圆角矩形 102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04" name="Freeform 5"/>
              <p:cNvSpPr/>
              <p:nvPr/>
            </p:nvSpPr>
            <p:spPr bwMode="auto">
              <a:xfrm rot="10800000">
                <a:off x="3295850" y="2263222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3"/>
              </a:solidFill>
              <a:ln w="19050">
                <a:solidFill>
                  <a:schemeClr val="accent3">
                    <a:lumMod val="60000"/>
                    <a:lumOff val="40000"/>
                  </a:schemeClr>
                </a:solidFill>
              </a:ln>
              <a:effectLst>
                <a:outerShdw blurRad="203200" dist="63500" dir="2700000" algn="tl" rotWithShape="0">
                  <a:prstClr val="black">
                    <a:alpha val="32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05" name="圆角矩形 104"/>
              <p:cNvSpPr/>
              <p:nvPr/>
            </p:nvSpPr>
            <p:spPr>
              <a:xfrm rot="2760000">
                <a:off x="3499201" y="2940762"/>
                <a:ext cx="3639373" cy="2369532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>
                      <a:alpha val="66000"/>
                    </a:schemeClr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06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3"/>
              </a:solidFill>
              <a:ln w="19050">
                <a:solidFill>
                  <a:schemeClr val="accent3">
                    <a:lumMod val="60000"/>
                    <a:lumOff val="40000"/>
                  </a:schemeClr>
                </a:solidFill>
              </a:ln>
              <a:effectLst>
                <a:outerShdw blurRad="152400" dist="38100" dir="2700000" algn="tl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102" name="文本框 92"/>
            <p:cNvSpPr txBox="1"/>
            <p:nvPr/>
          </p:nvSpPr>
          <p:spPr>
            <a:xfrm>
              <a:off x="3577919" y="3560637"/>
              <a:ext cx="876300" cy="554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100" dirty="0">
                  <a:solidFill>
                    <a:schemeClr val="bg1"/>
                  </a:solidFill>
                  <a:cs typeface="+mn-ea"/>
                  <a:sym typeface="+mn-lt"/>
                </a:rPr>
                <a:t>03</a:t>
              </a:r>
              <a:endParaRPr lang="zh-CN" altLang="en-US" sz="2100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33" name="组合 106"/>
          <p:cNvGrpSpPr/>
          <p:nvPr/>
        </p:nvGrpSpPr>
        <p:grpSpPr>
          <a:xfrm>
            <a:off x="869906" y="2145631"/>
            <a:ext cx="1607038" cy="1423772"/>
            <a:chOff x="1082221" y="2876021"/>
            <a:chExt cx="2142438" cy="1898802"/>
          </a:xfrm>
        </p:grpSpPr>
        <p:sp>
          <p:nvSpPr>
            <p:cNvPr id="108" name="Freeform 5"/>
            <p:cNvSpPr/>
            <p:nvPr/>
          </p:nvSpPr>
          <p:spPr bwMode="auto">
            <a:xfrm rot="10800000">
              <a:off x="1082221" y="2876021"/>
              <a:ext cx="2142438" cy="1898802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/>
                </a:gs>
                <a:gs pos="73000">
                  <a:srgbClr val="ECECEC"/>
                </a:gs>
                <a:gs pos="100000">
                  <a:srgbClr val="D9D9D9"/>
                </a:gs>
              </a:gsLst>
              <a:lin ang="2700000" scaled="1"/>
              <a:tileRect/>
            </a:gradFill>
            <a:ln w="19050">
              <a:gradFill flip="none" rotWithShape="1">
                <a:gsLst>
                  <a:gs pos="29000">
                    <a:srgbClr val="E0E0E0"/>
                  </a:gs>
                  <a:gs pos="0">
                    <a:srgbClr val="999999"/>
                  </a:gs>
                  <a:gs pos="83000">
                    <a:schemeClr val="bg1"/>
                  </a:gs>
                </a:gsLst>
                <a:lin ang="2700000" scaled="1"/>
                <a:tileRect/>
              </a:gradFill>
            </a:ln>
            <a:effectLst>
              <a:outerShdw blurRad="254000" dist="114300" dir="2700000" algn="tl" rotWithShape="0">
                <a:prstClr val="black">
                  <a:alpha val="32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  <p:sp>
          <p:nvSpPr>
            <p:cNvPr id="109" name="Freeform 48"/>
            <p:cNvSpPr>
              <a:spLocks noEditPoints="1"/>
            </p:cNvSpPr>
            <p:nvPr/>
          </p:nvSpPr>
          <p:spPr bwMode="auto">
            <a:xfrm>
              <a:off x="1852542" y="3136483"/>
              <a:ext cx="601794" cy="654512"/>
            </a:xfrm>
            <a:custGeom>
              <a:avLst/>
              <a:gdLst>
                <a:gd name="T0" fmla="*/ 189 w 311"/>
                <a:gd name="T1" fmla="*/ 220 h 339"/>
                <a:gd name="T2" fmla="*/ 209 w 311"/>
                <a:gd name="T3" fmla="*/ 163 h 339"/>
                <a:gd name="T4" fmla="*/ 221 w 311"/>
                <a:gd name="T5" fmla="*/ 120 h 339"/>
                <a:gd name="T6" fmla="*/ 221 w 311"/>
                <a:gd name="T7" fmla="*/ 120 h 339"/>
                <a:gd name="T8" fmla="*/ 222 w 311"/>
                <a:gd name="T9" fmla="*/ 116 h 339"/>
                <a:gd name="T10" fmla="*/ 222 w 311"/>
                <a:gd name="T11" fmla="*/ 112 h 339"/>
                <a:gd name="T12" fmla="*/ 223 w 311"/>
                <a:gd name="T13" fmla="*/ 109 h 339"/>
                <a:gd name="T14" fmla="*/ 223 w 311"/>
                <a:gd name="T15" fmla="*/ 105 h 339"/>
                <a:gd name="T16" fmla="*/ 223 w 311"/>
                <a:gd name="T17" fmla="*/ 102 h 339"/>
                <a:gd name="T18" fmla="*/ 224 w 311"/>
                <a:gd name="T19" fmla="*/ 98 h 339"/>
                <a:gd name="T20" fmla="*/ 224 w 311"/>
                <a:gd name="T21" fmla="*/ 95 h 339"/>
                <a:gd name="T22" fmla="*/ 224 w 311"/>
                <a:gd name="T23" fmla="*/ 92 h 339"/>
                <a:gd name="T24" fmla="*/ 223 w 311"/>
                <a:gd name="T25" fmla="*/ 89 h 339"/>
                <a:gd name="T26" fmla="*/ 223 w 311"/>
                <a:gd name="T27" fmla="*/ 87 h 339"/>
                <a:gd name="T28" fmla="*/ 223 w 311"/>
                <a:gd name="T29" fmla="*/ 85 h 339"/>
                <a:gd name="T30" fmla="*/ 223 w 311"/>
                <a:gd name="T31" fmla="*/ 83 h 339"/>
                <a:gd name="T32" fmla="*/ 223 w 311"/>
                <a:gd name="T33" fmla="*/ 82 h 339"/>
                <a:gd name="T34" fmla="*/ 223 w 311"/>
                <a:gd name="T35" fmla="*/ 81 h 339"/>
                <a:gd name="T36" fmla="*/ 223 w 311"/>
                <a:gd name="T37" fmla="*/ 81 h 339"/>
                <a:gd name="T38" fmla="*/ 108 w 311"/>
                <a:gd name="T39" fmla="*/ 36 h 339"/>
                <a:gd name="T40" fmla="*/ 78 w 311"/>
                <a:gd name="T41" fmla="*/ 55 h 339"/>
                <a:gd name="T42" fmla="*/ 77 w 311"/>
                <a:gd name="T43" fmla="*/ 59 h 339"/>
                <a:gd name="T44" fmla="*/ 76 w 311"/>
                <a:gd name="T45" fmla="*/ 64 h 339"/>
                <a:gd name="T46" fmla="*/ 76 w 311"/>
                <a:gd name="T47" fmla="*/ 69 h 339"/>
                <a:gd name="T48" fmla="*/ 75 w 311"/>
                <a:gd name="T49" fmla="*/ 74 h 339"/>
                <a:gd name="T50" fmla="*/ 75 w 311"/>
                <a:gd name="T51" fmla="*/ 78 h 339"/>
                <a:gd name="T52" fmla="*/ 76 w 311"/>
                <a:gd name="T53" fmla="*/ 83 h 339"/>
                <a:gd name="T54" fmla="*/ 76 w 311"/>
                <a:gd name="T55" fmla="*/ 87 h 339"/>
                <a:gd name="T56" fmla="*/ 77 w 311"/>
                <a:gd name="T57" fmla="*/ 92 h 339"/>
                <a:gd name="T58" fmla="*/ 77 w 311"/>
                <a:gd name="T59" fmla="*/ 96 h 339"/>
                <a:gd name="T60" fmla="*/ 78 w 311"/>
                <a:gd name="T61" fmla="*/ 100 h 339"/>
                <a:gd name="T62" fmla="*/ 79 w 311"/>
                <a:gd name="T63" fmla="*/ 104 h 339"/>
                <a:gd name="T64" fmla="*/ 80 w 311"/>
                <a:gd name="T65" fmla="*/ 106 h 339"/>
                <a:gd name="T66" fmla="*/ 84 w 311"/>
                <a:gd name="T67" fmla="*/ 119 h 339"/>
                <a:gd name="T68" fmla="*/ 92 w 311"/>
                <a:gd name="T69" fmla="*/ 161 h 339"/>
                <a:gd name="T70" fmla="*/ 104 w 311"/>
                <a:gd name="T71" fmla="*/ 238 h 339"/>
                <a:gd name="T72" fmla="*/ 0 w 311"/>
                <a:gd name="T73" fmla="*/ 339 h 339"/>
                <a:gd name="T74" fmla="*/ 148 w 311"/>
                <a:gd name="T75" fmla="*/ 271 h 339"/>
                <a:gd name="T76" fmla="*/ 146 w 311"/>
                <a:gd name="T77" fmla="*/ 249 h 339"/>
                <a:gd name="T78" fmla="*/ 175 w 311"/>
                <a:gd name="T79" fmla="*/ 258 h 339"/>
                <a:gd name="T80" fmla="*/ 174 w 311"/>
                <a:gd name="T81" fmla="*/ 339 h 339"/>
                <a:gd name="T82" fmla="*/ 216 w 311"/>
                <a:gd name="T83" fmla="*/ 244 h 339"/>
                <a:gd name="T84" fmla="*/ 81 w 311"/>
                <a:gd name="T85" fmla="*/ 139 h 339"/>
                <a:gd name="T86" fmla="*/ 93 w 311"/>
                <a:gd name="T87" fmla="*/ 136 h 339"/>
                <a:gd name="T88" fmla="*/ 105 w 311"/>
                <a:gd name="T89" fmla="*/ 72 h 339"/>
                <a:gd name="T90" fmla="*/ 211 w 311"/>
                <a:gd name="T91" fmla="*/ 131 h 339"/>
                <a:gd name="T92" fmla="*/ 222 w 311"/>
                <a:gd name="T93" fmla="*/ 130 h 339"/>
                <a:gd name="T94" fmla="*/ 183 w 311"/>
                <a:gd name="T95" fmla="*/ 201 h 339"/>
                <a:gd name="T96" fmla="*/ 96 w 311"/>
                <a:gd name="T97" fmla="*/ 158 h 339"/>
                <a:gd name="T98" fmla="*/ 166 w 311"/>
                <a:gd name="T99" fmla="*/ 245 h 339"/>
                <a:gd name="T100" fmla="*/ 117 w 311"/>
                <a:gd name="T101" fmla="*/ 225 h 339"/>
                <a:gd name="T102" fmla="*/ 152 w 311"/>
                <a:gd name="T103" fmla="*/ 220 h 339"/>
                <a:gd name="T104" fmla="*/ 185 w 311"/>
                <a:gd name="T105" fmla="*/ 222 h 3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11" h="339">
                  <a:moveTo>
                    <a:pt x="216" y="244"/>
                  </a:moveTo>
                  <a:cubicBezTo>
                    <a:pt x="194" y="236"/>
                    <a:pt x="189" y="220"/>
                    <a:pt x="189" y="220"/>
                  </a:cubicBezTo>
                  <a:cubicBezTo>
                    <a:pt x="189" y="202"/>
                    <a:pt x="189" y="202"/>
                    <a:pt x="189" y="202"/>
                  </a:cubicBezTo>
                  <a:cubicBezTo>
                    <a:pt x="205" y="182"/>
                    <a:pt x="209" y="163"/>
                    <a:pt x="209" y="163"/>
                  </a:cubicBezTo>
                  <a:cubicBezTo>
                    <a:pt x="212" y="160"/>
                    <a:pt x="218" y="154"/>
                    <a:pt x="218" y="154"/>
                  </a:cubicBezTo>
                  <a:cubicBezTo>
                    <a:pt x="229" y="137"/>
                    <a:pt x="225" y="116"/>
                    <a:pt x="221" y="120"/>
                  </a:cubicBezTo>
                  <a:cubicBezTo>
                    <a:pt x="221" y="120"/>
                    <a:pt x="221" y="121"/>
                    <a:pt x="220" y="122"/>
                  </a:cubicBezTo>
                  <a:cubicBezTo>
                    <a:pt x="220" y="121"/>
                    <a:pt x="221" y="121"/>
                    <a:pt x="221" y="120"/>
                  </a:cubicBezTo>
                  <a:cubicBezTo>
                    <a:pt x="221" y="120"/>
                    <a:pt x="221" y="119"/>
                    <a:pt x="221" y="119"/>
                  </a:cubicBezTo>
                  <a:cubicBezTo>
                    <a:pt x="221" y="118"/>
                    <a:pt x="221" y="117"/>
                    <a:pt x="222" y="116"/>
                  </a:cubicBezTo>
                  <a:cubicBezTo>
                    <a:pt x="222" y="116"/>
                    <a:pt x="222" y="116"/>
                    <a:pt x="222" y="115"/>
                  </a:cubicBezTo>
                  <a:cubicBezTo>
                    <a:pt x="222" y="114"/>
                    <a:pt x="222" y="113"/>
                    <a:pt x="222" y="112"/>
                  </a:cubicBezTo>
                  <a:cubicBezTo>
                    <a:pt x="222" y="112"/>
                    <a:pt x="222" y="112"/>
                    <a:pt x="222" y="111"/>
                  </a:cubicBezTo>
                  <a:cubicBezTo>
                    <a:pt x="223" y="110"/>
                    <a:pt x="223" y="110"/>
                    <a:pt x="223" y="109"/>
                  </a:cubicBezTo>
                  <a:cubicBezTo>
                    <a:pt x="223" y="108"/>
                    <a:pt x="223" y="108"/>
                    <a:pt x="223" y="108"/>
                  </a:cubicBezTo>
                  <a:cubicBezTo>
                    <a:pt x="223" y="107"/>
                    <a:pt x="223" y="106"/>
                    <a:pt x="223" y="105"/>
                  </a:cubicBezTo>
                  <a:cubicBezTo>
                    <a:pt x="223" y="105"/>
                    <a:pt x="223" y="105"/>
                    <a:pt x="223" y="104"/>
                  </a:cubicBezTo>
                  <a:cubicBezTo>
                    <a:pt x="223" y="103"/>
                    <a:pt x="223" y="103"/>
                    <a:pt x="223" y="102"/>
                  </a:cubicBezTo>
                  <a:cubicBezTo>
                    <a:pt x="223" y="101"/>
                    <a:pt x="223" y="101"/>
                    <a:pt x="224" y="101"/>
                  </a:cubicBezTo>
                  <a:cubicBezTo>
                    <a:pt x="224" y="100"/>
                    <a:pt x="224" y="99"/>
                    <a:pt x="224" y="98"/>
                  </a:cubicBezTo>
                  <a:cubicBezTo>
                    <a:pt x="224" y="98"/>
                    <a:pt x="224" y="98"/>
                    <a:pt x="224" y="98"/>
                  </a:cubicBezTo>
                  <a:cubicBezTo>
                    <a:pt x="224" y="97"/>
                    <a:pt x="224" y="96"/>
                    <a:pt x="224" y="95"/>
                  </a:cubicBezTo>
                  <a:cubicBezTo>
                    <a:pt x="224" y="95"/>
                    <a:pt x="224" y="95"/>
                    <a:pt x="224" y="94"/>
                  </a:cubicBezTo>
                  <a:cubicBezTo>
                    <a:pt x="224" y="94"/>
                    <a:pt x="224" y="93"/>
                    <a:pt x="224" y="92"/>
                  </a:cubicBezTo>
                  <a:cubicBezTo>
                    <a:pt x="224" y="92"/>
                    <a:pt x="224" y="92"/>
                    <a:pt x="224" y="91"/>
                  </a:cubicBezTo>
                  <a:cubicBezTo>
                    <a:pt x="224" y="91"/>
                    <a:pt x="224" y="90"/>
                    <a:pt x="223" y="89"/>
                  </a:cubicBezTo>
                  <a:cubicBezTo>
                    <a:pt x="223" y="89"/>
                    <a:pt x="223" y="89"/>
                    <a:pt x="223" y="89"/>
                  </a:cubicBezTo>
                  <a:cubicBezTo>
                    <a:pt x="223" y="88"/>
                    <a:pt x="223" y="88"/>
                    <a:pt x="223" y="87"/>
                  </a:cubicBezTo>
                  <a:cubicBezTo>
                    <a:pt x="223" y="87"/>
                    <a:pt x="223" y="87"/>
                    <a:pt x="223" y="87"/>
                  </a:cubicBezTo>
                  <a:cubicBezTo>
                    <a:pt x="223" y="86"/>
                    <a:pt x="223" y="86"/>
                    <a:pt x="223" y="85"/>
                  </a:cubicBezTo>
                  <a:cubicBezTo>
                    <a:pt x="223" y="85"/>
                    <a:pt x="223" y="85"/>
                    <a:pt x="223" y="85"/>
                  </a:cubicBezTo>
                  <a:cubicBezTo>
                    <a:pt x="223" y="84"/>
                    <a:pt x="223" y="84"/>
                    <a:pt x="223" y="83"/>
                  </a:cubicBezTo>
                  <a:cubicBezTo>
                    <a:pt x="223" y="83"/>
                    <a:pt x="223" y="83"/>
                    <a:pt x="223" y="83"/>
                  </a:cubicBezTo>
                  <a:cubicBezTo>
                    <a:pt x="223" y="83"/>
                    <a:pt x="223" y="82"/>
                    <a:pt x="223" y="82"/>
                  </a:cubicBezTo>
                  <a:cubicBezTo>
                    <a:pt x="223" y="82"/>
                    <a:pt x="223" y="82"/>
                    <a:pt x="223" y="82"/>
                  </a:cubicBezTo>
                  <a:cubicBezTo>
                    <a:pt x="223" y="82"/>
                    <a:pt x="223" y="81"/>
                    <a:pt x="223" y="81"/>
                  </a:cubicBezTo>
                  <a:cubicBezTo>
                    <a:pt x="223" y="81"/>
                    <a:pt x="223" y="81"/>
                    <a:pt x="223" y="81"/>
                  </a:cubicBezTo>
                  <a:cubicBezTo>
                    <a:pt x="223" y="81"/>
                    <a:pt x="223" y="81"/>
                    <a:pt x="223" y="81"/>
                  </a:cubicBezTo>
                  <a:cubicBezTo>
                    <a:pt x="221" y="33"/>
                    <a:pt x="182" y="21"/>
                    <a:pt x="182" y="21"/>
                  </a:cubicBezTo>
                  <a:cubicBezTo>
                    <a:pt x="134" y="0"/>
                    <a:pt x="108" y="36"/>
                    <a:pt x="108" y="36"/>
                  </a:cubicBezTo>
                  <a:cubicBezTo>
                    <a:pt x="89" y="27"/>
                    <a:pt x="79" y="51"/>
                    <a:pt x="79" y="51"/>
                  </a:cubicBezTo>
                  <a:cubicBezTo>
                    <a:pt x="79" y="52"/>
                    <a:pt x="78" y="54"/>
                    <a:pt x="78" y="55"/>
                  </a:cubicBezTo>
                  <a:cubicBezTo>
                    <a:pt x="78" y="55"/>
                    <a:pt x="78" y="56"/>
                    <a:pt x="78" y="56"/>
                  </a:cubicBezTo>
                  <a:cubicBezTo>
                    <a:pt x="78" y="57"/>
                    <a:pt x="77" y="58"/>
                    <a:pt x="77" y="59"/>
                  </a:cubicBezTo>
                  <a:cubicBezTo>
                    <a:pt x="77" y="60"/>
                    <a:pt x="77" y="60"/>
                    <a:pt x="77" y="61"/>
                  </a:cubicBezTo>
                  <a:cubicBezTo>
                    <a:pt x="77" y="62"/>
                    <a:pt x="76" y="63"/>
                    <a:pt x="76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6" y="66"/>
                    <a:pt x="76" y="68"/>
                    <a:pt x="76" y="69"/>
                  </a:cubicBezTo>
                  <a:cubicBezTo>
                    <a:pt x="76" y="70"/>
                    <a:pt x="76" y="70"/>
                    <a:pt x="76" y="71"/>
                  </a:cubicBezTo>
                  <a:cubicBezTo>
                    <a:pt x="76" y="72"/>
                    <a:pt x="75" y="73"/>
                    <a:pt x="75" y="74"/>
                  </a:cubicBezTo>
                  <a:cubicBezTo>
                    <a:pt x="75" y="74"/>
                    <a:pt x="75" y="75"/>
                    <a:pt x="75" y="75"/>
                  </a:cubicBezTo>
                  <a:cubicBezTo>
                    <a:pt x="75" y="76"/>
                    <a:pt x="75" y="77"/>
                    <a:pt x="75" y="78"/>
                  </a:cubicBezTo>
                  <a:cubicBezTo>
                    <a:pt x="75" y="79"/>
                    <a:pt x="75" y="79"/>
                    <a:pt x="75" y="79"/>
                  </a:cubicBezTo>
                  <a:cubicBezTo>
                    <a:pt x="75" y="81"/>
                    <a:pt x="76" y="82"/>
                    <a:pt x="76" y="83"/>
                  </a:cubicBezTo>
                  <a:cubicBezTo>
                    <a:pt x="76" y="84"/>
                    <a:pt x="76" y="84"/>
                    <a:pt x="76" y="84"/>
                  </a:cubicBezTo>
                  <a:cubicBezTo>
                    <a:pt x="76" y="85"/>
                    <a:pt x="76" y="86"/>
                    <a:pt x="76" y="87"/>
                  </a:cubicBezTo>
                  <a:cubicBezTo>
                    <a:pt x="76" y="88"/>
                    <a:pt x="76" y="88"/>
                    <a:pt x="76" y="89"/>
                  </a:cubicBezTo>
                  <a:cubicBezTo>
                    <a:pt x="76" y="90"/>
                    <a:pt x="76" y="91"/>
                    <a:pt x="77" y="92"/>
                  </a:cubicBezTo>
                  <a:cubicBezTo>
                    <a:pt x="77" y="92"/>
                    <a:pt x="77" y="92"/>
                    <a:pt x="77" y="93"/>
                  </a:cubicBezTo>
                  <a:cubicBezTo>
                    <a:pt x="77" y="94"/>
                    <a:pt x="77" y="95"/>
                    <a:pt x="77" y="96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8" y="98"/>
                    <a:pt x="78" y="99"/>
                    <a:pt x="78" y="100"/>
                  </a:cubicBezTo>
                  <a:cubicBezTo>
                    <a:pt x="78" y="101"/>
                    <a:pt x="78" y="101"/>
                    <a:pt x="78" y="101"/>
                  </a:cubicBezTo>
                  <a:cubicBezTo>
                    <a:pt x="79" y="102"/>
                    <a:pt x="79" y="103"/>
                    <a:pt x="79" y="104"/>
                  </a:cubicBezTo>
                  <a:cubicBezTo>
                    <a:pt x="79" y="104"/>
                    <a:pt x="79" y="105"/>
                    <a:pt x="79" y="105"/>
                  </a:cubicBezTo>
                  <a:cubicBezTo>
                    <a:pt x="79" y="105"/>
                    <a:pt x="80" y="105"/>
                    <a:pt x="80" y="106"/>
                  </a:cubicBezTo>
                  <a:cubicBezTo>
                    <a:pt x="80" y="106"/>
                    <a:pt x="80" y="106"/>
                    <a:pt x="80" y="106"/>
                  </a:cubicBezTo>
                  <a:cubicBezTo>
                    <a:pt x="81" y="111"/>
                    <a:pt x="83" y="115"/>
                    <a:pt x="84" y="119"/>
                  </a:cubicBezTo>
                  <a:cubicBezTo>
                    <a:pt x="77" y="115"/>
                    <a:pt x="76" y="123"/>
                    <a:pt x="76" y="123"/>
                  </a:cubicBezTo>
                  <a:cubicBezTo>
                    <a:pt x="76" y="152"/>
                    <a:pt x="92" y="161"/>
                    <a:pt x="92" y="161"/>
                  </a:cubicBezTo>
                  <a:cubicBezTo>
                    <a:pt x="95" y="180"/>
                    <a:pt x="114" y="200"/>
                    <a:pt x="114" y="200"/>
                  </a:cubicBezTo>
                  <a:cubicBezTo>
                    <a:pt x="121" y="227"/>
                    <a:pt x="104" y="238"/>
                    <a:pt x="104" y="238"/>
                  </a:cubicBezTo>
                  <a:cubicBezTo>
                    <a:pt x="75" y="249"/>
                    <a:pt x="75" y="249"/>
                    <a:pt x="75" y="249"/>
                  </a:cubicBezTo>
                  <a:cubicBezTo>
                    <a:pt x="0" y="273"/>
                    <a:pt x="0" y="339"/>
                    <a:pt x="0" y="339"/>
                  </a:cubicBezTo>
                  <a:cubicBezTo>
                    <a:pt x="137" y="339"/>
                    <a:pt x="137" y="339"/>
                    <a:pt x="137" y="339"/>
                  </a:cubicBezTo>
                  <a:cubicBezTo>
                    <a:pt x="148" y="271"/>
                    <a:pt x="148" y="271"/>
                    <a:pt x="148" y="271"/>
                  </a:cubicBezTo>
                  <a:cubicBezTo>
                    <a:pt x="136" y="258"/>
                    <a:pt x="136" y="258"/>
                    <a:pt x="136" y="258"/>
                  </a:cubicBezTo>
                  <a:cubicBezTo>
                    <a:pt x="146" y="249"/>
                    <a:pt x="146" y="249"/>
                    <a:pt x="146" y="249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75" y="258"/>
                    <a:pt x="175" y="258"/>
                    <a:pt x="175" y="258"/>
                  </a:cubicBezTo>
                  <a:cubicBezTo>
                    <a:pt x="164" y="271"/>
                    <a:pt x="164" y="271"/>
                    <a:pt x="164" y="271"/>
                  </a:cubicBezTo>
                  <a:cubicBezTo>
                    <a:pt x="174" y="339"/>
                    <a:pt x="174" y="339"/>
                    <a:pt x="174" y="339"/>
                  </a:cubicBezTo>
                  <a:cubicBezTo>
                    <a:pt x="311" y="339"/>
                    <a:pt x="311" y="339"/>
                    <a:pt x="311" y="339"/>
                  </a:cubicBezTo>
                  <a:cubicBezTo>
                    <a:pt x="307" y="274"/>
                    <a:pt x="238" y="252"/>
                    <a:pt x="216" y="244"/>
                  </a:cubicBezTo>
                  <a:close/>
                  <a:moveTo>
                    <a:pt x="96" y="158"/>
                  </a:moveTo>
                  <a:cubicBezTo>
                    <a:pt x="94" y="157"/>
                    <a:pt x="86" y="153"/>
                    <a:pt x="81" y="139"/>
                  </a:cubicBezTo>
                  <a:cubicBezTo>
                    <a:pt x="81" y="139"/>
                    <a:pt x="77" y="124"/>
                    <a:pt x="81" y="123"/>
                  </a:cubicBezTo>
                  <a:cubicBezTo>
                    <a:pt x="81" y="123"/>
                    <a:pt x="86" y="119"/>
                    <a:pt x="93" y="136"/>
                  </a:cubicBezTo>
                  <a:cubicBezTo>
                    <a:pt x="94" y="139"/>
                    <a:pt x="96" y="142"/>
                    <a:pt x="97" y="143"/>
                  </a:cubicBezTo>
                  <a:cubicBezTo>
                    <a:pt x="97" y="143"/>
                    <a:pt x="82" y="98"/>
                    <a:pt x="105" y="72"/>
                  </a:cubicBezTo>
                  <a:cubicBezTo>
                    <a:pt x="105" y="72"/>
                    <a:pt x="155" y="137"/>
                    <a:pt x="211" y="104"/>
                  </a:cubicBezTo>
                  <a:cubicBezTo>
                    <a:pt x="211" y="131"/>
                    <a:pt x="211" y="131"/>
                    <a:pt x="211" y="131"/>
                  </a:cubicBezTo>
                  <a:cubicBezTo>
                    <a:pt x="211" y="138"/>
                    <a:pt x="211" y="143"/>
                    <a:pt x="215" y="136"/>
                  </a:cubicBezTo>
                  <a:cubicBezTo>
                    <a:pt x="222" y="120"/>
                    <a:pt x="222" y="130"/>
                    <a:pt x="222" y="130"/>
                  </a:cubicBezTo>
                  <a:cubicBezTo>
                    <a:pt x="220" y="148"/>
                    <a:pt x="212" y="156"/>
                    <a:pt x="206" y="161"/>
                  </a:cubicBezTo>
                  <a:cubicBezTo>
                    <a:pt x="201" y="176"/>
                    <a:pt x="193" y="190"/>
                    <a:pt x="183" y="201"/>
                  </a:cubicBezTo>
                  <a:cubicBezTo>
                    <a:pt x="152" y="236"/>
                    <a:pt x="121" y="201"/>
                    <a:pt x="121" y="201"/>
                  </a:cubicBezTo>
                  <a:cubicBezTo>
                    <a:pt x="109" y="191"/>
                    <a:pt x="101" y="175"/>
                    <a:pt x="96" y="158"/>
                  </a:cubicBezTo>
                  <a:close/>
                  <a:moveTo>
                    <a:pt x="185" y="222"/>
                  </a:moveTo>
                  <a:cubicBezTo>
                    <a:pt x="166" y="245"/>
                    <a:pt x="166" y="245"/>
                    <a:pt x="166" y="245"/>
                  </a:cubicBezTo>
                  <a:cubicBezTo>
                    <a:pt x="147" y="245"/>
                    <a:pt x="147" y="245"/>
                    <a:pt x="147" y="245"/>
                  </a:cubicBezTo>
                  <a:cubicBezTo>
                    <a:pt x="117" y="225"/>
                    <a:pt x="117" y="225"/>
                    <a:pt x="117" y="225"/>
                  </a:cubicBezTo>
                  <a:cubicBezTo>
                    <a:pt x="117" y="225"/>
                    <a:pt x="119" y="216"/>
                    <a:pt x="119" y="204"/>
                  </a:cubicBezTo>
                  <a:cubicBezTo>
                    <a:pt x="119" y="204"/>
                    <a:pt x="132" y="221"/>
                    <a:pt x="152" y="220"/>
                  </a:cubicBezTo>
                  <a:cubicBezTo>
                    <a:pt x="152" y="220"/>
                    <a:pt x="171" y="222"/>
                    <a:pt x="185" y="204"/>
                  </a:cubicBezTo>
                  <a:lnTo>
                    <a:pt x="185" y="222"/>
                  </a:lnTo>
                  <a:close/>
                </a:path>
              </a:pathLst>
            </a:custGeom>
            <a:solidFill>
              <a:srgbClr val="4353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  <p:sp>
          <p:nvSpPr>
            <p:cNvPr id="110" name="文本框 116"/>
            <p:cNvSpPr txBox="1"/>
            <p:nvPr/>
          </p:nvSpPr>
          <p:spPr>
            <a:xfrm>
              <a:off x="1278815" y="3760218"/>
              <a:ext cx="1795689" cy="4911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1800" dirty="0" smtClean="0">
                  <a:effectLst>
                    <a:innerShdw blurRad="38100" dist="50800" dir="13500000">
                      <a:prstClr val="black">
                        <a:alpha val="60000"/>
                      </a:prstClr>
                    </a:innerShdw>
                  </a:effectLst>
                  <a:cs typeface="+mn-ea"/>
                  <a:sym typeface="+mn-lt"/>
                </a:rPr>
                <a:t>视觉小百科</a:t>
              </a:r>
              <a:endParaRPr lang="zh-CN" altLang="en-US" sz="1800" dirty="0" smtClean="0">
                <a:effectLst>
                  <a:innerShdw blurRad="38100" dist="50800" dir="13500000">
                    <a:prstClr val="black">
                      <a:alpha val="60000"/>
                    </a:prstClr>
                  </a:innerShdw>
                </a:effectLst>
                <a:cs typeface="+mn-ea"/>
                <a:sym typeface="+mn-lt"/>
              </a:endParaRPr>
            </a:p>
          </p:txBody>
        </p:sp>
      </p:grpSp>
      <p:sp>
        <p:nvSpPr>
          <p:cNvPr id="34" name="文本框 129"/>
          <p:cNvSpPr txBox="1"/>
          <p:nvPr/>
        </p:nvSpPr>
        <p:spPr>
          <a:xfrm>
            <a:off x="4775388" y="1899016"/>
            <a:ext cx="3228340" cy="391160"/>
          </a:xfrm>
          <a:prstGeom prst="rect">
            <a:avLst/>
          </a:prstGeom>
          <a:noFill/>
        </p:spPr>
        <p:txBody>
          <a:bodyPr wrap="square" lIns="68580" tIns="34290" rIns="68580" bIns="34290" rtlCol="0" anchor="t" anchorCtr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处理解决可能发生的设备异常；</a:t>
            </a:r>
            <a:endParaRPr lang="zh-CN" altLang="en-US" sz="1400" dirty="0">
              <a:cs typeface="+mn-ea"/>
              <a:sym typeface="+mn-lt"/>
            </a:endParaRPr>
          </a:p>
        </p:txBody>
      </p:sp>
      <p:sp>
        <p:nvSpPr>
          <p:cNvPr id="35" name="文本框 129"/>
          <p:cNvSpPr txBox="1"/>
          <p:nvPr/>
        </p:nvSpPr>
        <p:spPr>
          <a:xfrm>
            <a:off x="4776023" y="2683241"/>
            <a:ext cx="3228340" cy="391160"/>
          </a:xfrm>
          <a:prstGeom prst="rect">
            <a:avLst/>
          </a:prstGeom>
          <a:noFill/>
        </p:spPr>
        <p:txBody>
          <a:bodyPr wrap="square" lIns="68580" tIns="34290" rIns="68580" bIns="34290" rtlCol="0" anchor="t" anchorCtr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对现场人员进行培训指导；</a:t>
            </a:r>
            <a:endParaRPr lang="zh-CN" altLang="en-US" sz="1400" dirty="0">
              <a:cs typeface="+mn-ea"/>
              <a:sym typeface="+mn-lt"/>
            </a:endParaRPr>
          </a:p>
        </p:txBody>
      </p:sp>
      <p:sp>
        <p:nvSpPr>
          <p:cNvPr id="36" name="文本框 129"/>
          <p:cNvSpPr txBox="1"/>
          <p:nvPr/>
        </p:nvSpPr>
        <p:spPr>
          <a:xfrm>
            <a:off x="4775388" y="3277601"/>
            <a:ext cx="3228340" cy="499110"/>
          </a:xfrm>
          <a:prstGeom prst="rect">
            <a:avLst/>
          </a:prstGeom>
          <a:noFill/>
        </p:spPr>
        <p:txBody>
          <a:bodyPr wrap="square" lIns="68580" tIns="34290" rIns="68580" bIns="34290" rtlCol="0" anchor="t" anchorCtr="0">
            <a:spAutoFit/>
          </a:bodyPr>
          <a:lstStyle/>
          <a:p>
            <a:pPr lvl="0" indent="0">
              <a:lnSpc>
                <a:spcPct val="200000"/>
              </a:lnSpc>
              <a:buFont typeface="+mj-ea"/>
              <a:buNone/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设</a:t>
            </a:r>
            <a:r>
              <a:rPr lang="zh-CN" altLang="en-US" sz="1400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备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调</a:t>
            </a:r>
            <a:r>
              <a:rPr lang="zh-CN" altLang="en-US" sz="1400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试完成后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：售后服务一年；</a:t>
            </a:r>
            <a:endParaRPr lang="zh-CN" altLang="en-US" sz="1400" dirty="0">
              <a:cs typeface="+mn-ea"/>
              <a:sym typeface="+mn-lt"/>
            </a:endParaRPr>
          </a:p>
        </p:txBody>
      </p:sp>
      <p:sp>
        <p:nvSpPr>
          <p:cNvPr id="37" name="文本框 129"/>
          <p:cNvSpPr txBox="1"/>
          <p:nvPr/>
        </p:nvSpPr>
        <p:spPr>
          <a:xfrm>
            <a:off x="4775388" y="4082781"/>
            <a:ext cx="3228340" cy="714375"/>
          </a:xfrm>
          <a:prstGeom prst="rect">
            <a:avLst/>
          </a:prstGeom>
          <a:noFill/>
        </p:spPr>
        <p:txBody>
          <a:bodyPr wrap="square" lIns="68580" tIns="34290" rIns="68580" bIns="34290" rtlCol="0" anchor="t" anchorCtr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若客户提出设备升级需求，我们会及时为您提供升级新方案。</a:t>
            </a:r>
            <a:endParaRPr lang="zh-CN" altLang="en-US" sz="1400" dirty="0">
              <a:cs typeface="+mn-ea"/>
              <a:sym typeface="+mn-lt"/>
            </a:endParaRPr>
          </a:p>
        </p:txBody>
      </p:sp>
    </p:spTree>
  </p:cSld>
  <p:clrMapOvr>
    <a:masterClrMapping/>
  </p:clrMapOvr>
  <p:transition spd="med" advClick="0" advTm="0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任意多边形 2"/>
          <p:cNvSpPr/>
          <p:nvPr/>
        </p:nvSpPr>
        <p:spPr>
          <a:xfrm rot="5400000" flipV="1">
            <a:off x="506538" y="-11829"/>
            <a:ext cx="3432670" cy="3432670"/>
          </a:xfrm>
          <a:custGeom>
            <a:avLst/>
            <a:gdLst>
              <a:gd name="connsiteX0" fmla="*/ 0 w 4343400"/>
              <a:gd name="connsiteY0" fmla="*/ 0 h 4343400"/>
              <a:gd name="connsiteX1" fmla="*/ 4343400 w 4343400"/>
              <a:gd name="connsiteY1" fmla="*/ 4343400 h 4343400"/>
              <a:gd name="connsiteX2" fmla="*/ 3486149 w 4343400"/>
              <a:gd name="connsiteY2" fmla="*/ 4343400 h 4343400"/>
              <a:gd name="connsiteX3" fmla="*/ 0 w 4343400"/>
              <a:gd name="connsiteY3" fmla="*/ 857251 h 4343400"/>
              <a:gd name="connsiteX4" fmla="*/ 0 w 4343400"/>
              <a:gd name="connsiteY4" fmla="*/ 0 h 434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43400" h="4343400">
                <a:moveTo>
                  <a:pt x="0" y="0"/>
                </a:moveTo>
                <a:lnTo>
                  <a:pt x="4343400" y="4343400"/>
                </a:lnTo>
                <a:lnTo>
                  <a:pt x="3486149" y="4343400"/>
                </a:lnTo>
                <a:lnTo>
                  <a:pt x="0" y="85725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 rot="2648766">
            <a:off x="566966" y="1221530"/>
            <a:ext cx="3745071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3200" dirty="0">
                <a:solidFill>
                  <a:srgbClr val="43536A"/>
                </a:solidFill>
                <a:latin typeface="Agency FB" panose="020B0503020202020204" pitchFamily="34" charset="0"/>
                <a:cs typeface="+mn-ea"/>
                <a:sym typeface="+mn-lt"/>
              </a:rPr>
              <a:t>视觉</a:t>
            </a:r>
            <a:r>
              <a:rPr kumimoji="1" lang="zh-CN" altLang="en-US" sz="3200" dirty="0">
                <a:solidFill>
                  <a:srgbClr val="43536A"/>
                </a:solidFill>
                <a:latin typeface="Agency FB" panose="020B0503020202020204" pitchFamily="34" charset="0"/>
                <a:cs typeface="+mn-ea"/>
                <a:sym typeface="+mn-lt"/>
              </a:rPr>
              <a:t>小百科</a:t>
            </a:r>
            <a:endParaRPr kumimoji="1" lang="zh-CN" altLang="en-US" sz="3200" dirty="0">
              <a:solidFill>
                <a:srgbClr val="43536A"/>
              </a:solidFill>
              <a:latin typeface="Agency FB" panose="020B0503020202020204" pitchFamily="34" charset="0"/>
              <a:cs typeface="+mn-ea"/>
              <a:sym typeface="+mn-lt"/>
            </a:endParaRPr>
          </a:p>
        </p:txBody>
      </p:sp>
      <p:sp>
        <p:nvSpPr>
          <p:cNvPr id="12" name="直角三角形 11"/>
          <p:cNvSpPr/>
          <p:nvPr/>
        </p:nvSpPr>
        <p:spPr>
          <a:xfrm flipH="1">
            <a:off x="7240867" y="3420841"/>
            <a:ext cx="1903133" cy="1695879"/>
          </a:xfrm>
          <a:prstGeom prst="rtTriangle">
            <a:avLst/>
          </a:prstGeom>
          <a:solidFill>
            <a:srgbClr val="0260A5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rgbClr val="0260A5"/>
              </a:solidFill>
              <a:cs typeface="+mn-ea"/>
              <a:sym typeface="+mn-lt"/>
            </a:endParaRPr>
          </a:p>
        </p:txBody>
      </p:sp>
      <p:sp>
        <p:nvSpPr>
          <p:cNvPr id="16" name="直角三角形 15"/>
          <p:cNvSpPr/>
          <p:nvPr/>
        </p:nvSpPr>
        <p:spPr>
          <a:xfrm rot="13500000" flipV="1">
            <a:off x="1973885" y="-903682"/>
            <a:ext cx="1771880" cy="1771880"/>
          </a:xfrm>
          <a:prstGeom prst="rtTriangle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rgbClr val="0260A5"/>
              </a:solidFill>
              <a:cs typeface="+mn-ea"/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596890" y="850265"/>
            <a:ext cx="1350010" cy="51879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zh-CN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j-cs"/>
              </a:rPr>
              <a:t>感谢关注</a:t>
            </a:r>
            <a:endParaRPr lang="zh-CN" altLang="en-US" sz="20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+mj-cs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693920" y="3957320"/>
            <a:ext cx="2835275" cy="47625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400" dirty="0">
                <a:solidFill>
                  <a:schemeClr val="tx2"/>
                </a:solidFill>
              </a:rPr>
              <a:t>更多信息请访问：</a:t>
            </a:r>
            <a:r>
              <a:rPr lang="en-US" altLang="zh-CN" sz="1400" dirty="0">
                <a:solidFill>
                  <a:schemeClr val="tx2"/>
                </a:solidFill>
              </a:rPr>
              <a:t>www.ytzrtx.com</a:t>
            </a:r>
            <a:endParaRPr lang="en-US" altLang="zh-CN" sz="1400" dirty="0">
              <a:solidFill>
                <a:schemeClr val="tx2"/>
              </a:solidFill>
            </a:endParaRPr>
          </a:p>
        </p:txBody>
      </p:sp>
      <p:pic>
        <p:nvPicPr>
          <p:cNvPr id="11" name="图片 10" descr="12月3日 (3)(4)4444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83680" y="1368425"/>
            <a:ext cx="2005965" cy="267462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4899025" y="3027045"/>
            <a:ext cx="1134745" cy="32639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/>
              <a:t>视频号</a:t>
            </a:r>
            <a:endParaRPr lang="zh-CN" altLang="en-US"/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9635" y="1782445"/>
            <a:ext cx="1170940" cy="1184910"/>
          </a:xfrm>
          <a:prstGeom prst="rect">
            <a:avLst/>
          </a:prstGeom>
        </p:spPr>
      </p:pic>
      <p:sp>
        <p:nvSpPr>
          <p:cNvPr id="13" name="文本框 12"/>
          <p:cNvSpPr txBox="1"/>
          <p:nvPr/>
        </p:nvSpPr>
        <p:spPr>
          <a:xfrm>
            <a:off x="6946265" y="3027045"/>
            <a:ext cx="12807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抖音</a:t>
            </a:r>
            <a:endParaRPr lang="zh-CN" altLang="en-US"/>
          </a:p>
        </p:txBody>
      </p:sp>
      <p:pic>
        <p:nvPicPr>
          <p:cNvPr id="6" name="图片 5" descr="面阵前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789305" y="3014980"/>
            <a:ext cx="1944370" cy="1418590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9" grpId="0"/>
      <p:bldP spid="12" grpId="0" bldLvl="0" animBg="1"/>
      <p:bldP spid="16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18"/>
          <p:cNvSpPr/>
          <p:nvPr/>
        </p:nvSpPr>
        <p:spPr>
          <a:xfrm>
            <a:off x="-9071" y="0"/>
            <a:ext cx="5167148" cy="5167148"/>
          </a:xfrm>
          <a:custGeom>
            <a:avLst/>
            <a:gdLst>
              <a:gd name="connsiteX0" fmla="*/ 0 w 5896303"/>
              <a:gd name="connsiteY0" fmla="*/ 0 h 5896303"/>
              <a:gd name="connsiteX1" fmla="*/ 5896303 w 5896303"/>
              <a:gd name="connsiteY1" fmla="*/ 5896303 h 5896303"/>
              <a:gd name="connsiteX2" fmla="*/ 5579364 w 5896303"/>
              <a:gd name="connsiteY2" fmla="*/ 5896303 h 5896303"/>
              <a:gd name="connsiteX3" fmla="*/ 0 w 5896303"/>
              <a:gd name="connsiteY3" fmla="*/ 316939 h 5896303"/>
              <a:gd name="connsiteX4" fmla="*/ 0 w 5896303"/>
              <a:gd name="connsiteY4" fmla="*/ 0 h 58963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96303" h="5896303">
                <a:moveTo>
                  <a:pt x="0" y="0"/>
                </a:moveTo>
                <a:lnTo>
                  <a:pt x="5896303" y="5896303"/>
                </a:lnTo>
                <a:lnTo>
                  <a:pt x="5579364" y="5896303"/>
                </a:lnTo>
                <a:lnTo>
                  <a:pt x="0" y="316939"/>
                </a:lnTo>
                <a:lnTo>
                  <a:pt x="0" y="0"/>
                </a:lnTo>
                <a:close/>
              </a:path>
            </a:pathLst>
          </a:custGeom>
          <a:solidFill>
            <a:srgbClr val="D0CE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cs typeface="+mn-ea"/>
              <a:sym typeface="+mn-lt"/>
            </a:endParaRPr>
          </a:p>
        </p:txBody>
      </p:sp>
      <p:sp>
        <p:nvSpPr>
          <p:cNvPr id="3" name="等腰三角形 5"/>
          <p:cNvSpPr/>
          <p:nvPr/>
        </p:nvSpPr>
        <p:spPr>
          <a:xfrm flipV="1">
            <a:off x="762656" y="319251"/>
            <a:ext cx="2957221" cy="1443016"/>
          </a:xfrm>
          <a:prstGeom prst="triangle">
            <a:avLst/>
          </a:prstGeom>
          <a:noFill/>
          <a:ln w="28575">
            <a:solidFill>
              <a:srgbClr val="5959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cs typeface="+mn-ea"/>
              <a:sym typeface="+mn-lt"/>
            </a:endParaRPr>
          </a:p>
        </p:txBody>
      </p:sp>
      <p:sp>
        <p:nvSpPr>
          <p:cNvPr id="4" name="等腰三角形 4"/>
          <p:cNvSpPr/>
          <p:nvPr/>
        </p:nvSpPr>
        <p:spPr>
          <a:xfrm flipV="1">
            <a:off x="762656" y="-1"/>
            <a:ext cx="2957221" cy="1443016"/>
          </a:xfrm>
          <a:prstGeom prst="triangle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rgbClr val="0260A5"/>
              </a:solidFill>
              <a:cs typeface="+mn-ea"/>
              <a:sym typeface="+mn-lt"/>
            </a:endParaRPr>
          </a:p>
        </p:txBody>
      </p:sp>
      <p:sp>
        <p:nvSpPr>
          <p:cNvPr id="27" name="文本框 26"/>
          <p:cNvSpPr txBox="1"/>
          <p:nvPr>
            <p:custDataLst>
              <p:tags r:id="rId1"/>
            </p:custDataLst>
          </p:nvPr>
        </p:nvSpPr>
        <p:spPr>
          <a:xfrm>
            <a:off x="3308359" y="1622260"/>
            <a:ext cx="3137098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100" dirty="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charset="-122"/>
                <a:sym typeface="+mn-ea"/>
              </a:rPr>
              <a:t>项目描述</a:t>
            </a:r>
            <a:endParaRPr kumimoji="1" lang="zh-CN" altLang="en-US" sz="2100" dirty="0">
              <a:solidFill>
                <a:schemeClr val="tx1"/>
              </a:solidFill>
              <a:latin typeface="Franklin Gothic Medium" panose="020B0603020102020204" pitchFamily="34" charset="0"/>
              <a:ea typeface="微软雅黑" panose="020B0503020204020204" charset="-122"/>
              <a:cs typeface="+mn-ea"/>
              <a:sym typeface="+mn-ea"/>
            </a:endParaRPr>
          </a:p>
        </p:txBody>
      </p:sp>
      <p:sp>
        <p:nvSpPr>
          <p:cNvPr id="7" name="TextBox 32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608580" y="1644650"/>
            <a:ext cx="699770" cy="614680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vert="horz" wrap="none" anchor="ctr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indent="0" algn="ctr" eaLnBrk="1" hangingPunct="1">
              <a:buNone/>
            </a:pP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01</a:t>
            </a:r>
            <a:endParaRPr lang="zh-CN" altLang="en-US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12" name="TextBox 32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159125" y="2209165"/>
            <a:ext cx="699770" cy="614680"/>
          </a:xfrm>
          <a:prstGeom prst="diamond">
            <a:avLst/>
          </a:prstGeom>
          <a:solidFill>
            <a:srgbClr val="43536A"/>
          </a:solidFill>
          <a:ln>
            <a:noFill/>
          </a:ln>
        </p:spPr>
        <p:txBody>
          <a:bodyPr vert="horz" wrap="none" anchor="ctr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indent="0" algn="ctr" eaLnBrk="1" hangingPunct="1">
              <a:buNone/>
            </a:pP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02</a:t>
            </a:r>
            <a:endParaRPr lang="zh-CN" altLang="en-US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17" name="TextBox 32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719830" y="2771140"/>
            <a:ext cx="699770" cy="614680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vert="horz" wrap="none" anchor="ctr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indent="0" algn="ctr" eaLnBrk="1" hangingPunct="1">
              <a:buNone/>
            </a:pP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03</a:t>
            </a:r>
            <a:endParaRPr lang="zh-CN" altLang="en-US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22" name="TextBox 32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227195" y="3291205"/>
            <a:ext cx="699770" cy="614680"/>
          </a:xfrm>
          <a:prstGeom prst="diamond">
            <a:avLst/>
          </a:prstGeom>
          <a:solidFill>
            <a:srgbClr val="43536A"/>
          </a:solidFill>
          <a:ln>
            <a:noFill/>
          </a:ln>
        </p:spPr>
        <p:txBody>
          <a:bodyPr vert="horz" wrap="none" anchor="ctr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indent="0" algn="ctr" eaLnBrk="1" hangingPunct="1">
              <a:buNone/>
            </a:pP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04</a:t>
            </a:r>
            <a:endParaRPr lang="zh-CN" altLang="en-US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6" name="TextBox 32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742180" y="3827145"/>
            <a:ext cx="699770" cy="614680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vert="horz" wrap="none" anchor="ctr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indent="0" algn="ctr" eaLnBrk="1" hangingPunct="1">
              <a:buNone/>
            </a:pP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05</a:t>
            </a:r>
            <a:endParaRPr lang="zh-CN" altLang="en-US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9" name="TextBox 32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5258435" y="4359910"/>
            <a:ext cx="699770" cy="614680"/>
          </a:xfrm>
          <a:prstGeom prst="diamond">
            <a:avLst/>
          </a:prstGeom>
          <a:solidFill>
            <a:srgbClr val="43536A"/>
          </a:solidFill>
          <a:ln>
            <a:noFill/>
          </a:ln>
        </p:spPr>
        <p:txBody>
          <a:bodyPr vert="horz" wrap="none" anchor="ctr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indent="0" algn="ctr" eaLnBrk="1" hangingPunct="1">
              <a:buNone/>
            </a:pP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06</a:t>
            </a:r>
            <a:endParaRPr lang="zh-CN" altLang="en-US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29" name="文本框 28"/>
          <p:cNvSpPr txBox="1"/>
          <p:nvPr>
            <p:custDataLst>
              <p:tags r:id="rId8"/>
            </p:custDataLst>
          </p:nvPr>
        </p:nvSpPr>
        <p:spPr>
          <a:xfrm>
            <a:off x="3880593" y="2158000"/>
            <a:ext cx="3137098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100" dirty="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charset="-122"/>
                <a:sym typeface="+mn-ea"/>
              </a:rPr>
              <a:t>项目验证</a:t>
            </a:r>
            <a:endParaRPr kumimoji="1" lang="zh-CN" altLang="en-US" sz="2100" dirty="0">
              <a:solidFill>
                <a:schemeClr val="tx1"/>
              </a:solidFill>
              <a:latin typeface="Franklin Gothic Medium" panose="020B0603020102020204" pitchFamily="34" charset="0"/>
              <a:ea typeface="微软雅黑" panose="020B0503020204020204" charset="-122"/>
              <a:cs typeface="+mn-ea"/>
              <a:sym typeface="+mn-ea"/>
            </a:endParaRPr>
          </a:p>
        </p:txBody>
      </p:sp>
      <p:sp>
        <p:nvSpPr>
          <p:cNvPr id="31" name="文本框 30"/>
          <p:cNvSpPr txBox="1"/>
          <p:nvPr>
            <p:custDataLst>
              <p:tags r:id="rId9"/>
            </p:custDataLst>
          </p:nvPr>
        </p:nvSpPr>
        <p:spPr>
          <a:xfrm>
            <a:off x="4992577" y="3228090"/>
            <a:ext cx="3624963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zh-CN" altLang="en-US" sz="2100" dirty="0">
                <a:cs typeface="+mn-ea"/>
                <a:sym typeface="+mn-lt"/>
              </a:rPr>
              <a:t>逻辑流程</a:t>
            </a:r>
            <a:endParaRPr kumimoji="1" lang="zh-CN" altLang="en-US" sz="2100" dirty="0">
              <a:cs typeface="+mn-ea"/>
              <a:sym typeface="+mn-lt"/>
            </a:endParaRPr>
          </a:p>
        </p:txBody>
      </p:sp>
      <p:sp>
        <p:nvSpPr>
          <p:cNvPr id="33" name="文本框 32"/>
          <p:cNvSpPr txBox="1"/>
          <p:nvPr>
            <p:custDataLst>
              <p:tags r:id="rId10"/>
            </p:custDataLst>
          </p:nvPr>
        </p:nvSpPr>
        <p:spPr>
          <a:xfrm>
            <a:off x="4463192" y="2692826"/>
            <a:ext cx="3347100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zh-CN" altLang="en-US" sz="2100" dirty="0">
                <a:cs typeface="+mn-ea"/>
                <a:sym typeface="+mn-lt"/>
              </a:rPr>
              <a:t>配置清单</a:t>
            </a:r>
            <a:endParaRPr kumimoji="1" lang="zh-CN" altLang="en-US" sz="2100" dirty="0">
              <a:cs typeface="+mn-ea"/>
              <a:sym typeface="+mn-lt"/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1391615" y="104764"/>
            <a:ext cx="172354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zh-CN" sz="2800" dirty="0">
                <a:solidFill>
                  <a:schemeClr val="bg1"/>
                </a:solidFill>
                <a:cs typeface="+mn-ea"/>
                <a:sym typeface="+mn-lt"/>
              </a:rPr>
              <a:t>Contents </a:t>
            </a:r>
            <a:endParaRPr kumimoji="1" lang="en-US" altLang="zh-CN" sz="2800" dirty="0">
              <a:solidFill>
                <a:schemeClr val="bg1"/>
              </a:solidFill>
              <a:cs typeface="+mn-ea"/>
              <a:sym typeface="+mn-lt"/>
            </a:endParaRPr>
          </a:p>
          <a:p>
            <a:pPr algn="ctr"/>
            <a:r>
              <a:rPr kumimoji="1" lang="zh-CN" altLang="en-US" sz="2000" dirty="0">
                <a:solidFill>
                  <a:schemeClr val="bg1"/>
                </a:solidFill>
                <a:cs typeface="+mn-ea"/>
                <a:sym typeface="+mn-lt"/>
              </a:rPr>
              <a:t>目录</a:t>
            </a:r>
            <a:endParaRPr kumimoji="1" lang="zh-CN" altLang="en-US" sz="20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8" name="文本框 7"/>
          <p:cNvSpPr txBox="1"/>
          <p:nvPr>
            <p:custDataLst>
              <p:tags r:id="rId11"/>
            </p:custDataLst>
          </p:nvPr>
        </p:nvSpPr>
        <p:spPr>
          <a:xfrm>
            <a:off x="5442157" y="3793875"/>
            <a:ext cx="3624963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2100" dirty="0">
                <a:cs typeface="+mn-ea"/>
                <a:sym typeface="+mn-lt"/>
              </a:rPr>
              <a:t>评估结果</a:t>
            </a:r>
            <a:r>
              <a:rPr kumimoji="1" lang="en-US" altLang="zh-CN" sz="2100" dirty="0">
                <a:cs typeface="+mn-ea"/>
                <a:sym typeface="+mn-lt"/>
              </a:rPr>
              <a:t>&amp;</a:t>
            </a:r>
            <a:r>
              <a:rPr kumimoji="1" lang="zh-CN" altLang="en-US" sz="2100" dirty="0">
                <a:cs typeface="+mn-ea"/>
                <a:sym typeface="+mn-lt"/>
              </a:rPr>
              <a:t>注意事项</a:t>
            </a:r>
            <a:endParaRPr kumimoji="1" lang="zh-CN" altLang="en-US" sz="2100" dirty="0">
              <a:cs typeface="+mn-ea"/>
              <a:sym typeface="+mn-lt"/>
            </a:endParaRPr>
          </a:p>
        </p:txBody>
      </p:sp>
      <p:sp>
        <p:nvSpPr>
          <p:cNvPr id="10" name="文本框 9"/>
          <p:cNvSpPr txBox="1"/>
          <p:nvPr>
            <p:custDataLst>
              <p:tags r:id="rId12"/>
            </p:custDataLst>
          </p:nvPr>
        </p:nvSpPr>
        <p:spPr>
          <a:xfrm>
            <a:off x="5958412" y="4298700"/>
            <a:ext cx="3624963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2100" dirty="0">
                <a:cs typeface="+mn-ea"/>
                <a:sym typeface="+mn-lt"/>
              </a:rPr>
              <a:t>售后服务</a:t>
            </a:r>
            <a:endParaRPr kumimoji="1" lang="zh-CN" altLang="en-US" sz="2100" dirty="0">
              <a:cs typeface="+mn-ea"/>
              <a:sym typeface="+mn-lt"/>
            </a:endParaRPr>
          </a:p>
        </p:txBody>
      </p:sp>
      <p:pic>
        <p:nvPicPr>
          <p:cNvPr id="15" name="图片 14" descr="面阵前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 flipH="1">
            <a:off x="589280" y="3385820"/>
            <a:ext cx="1572895" cy="1147445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 tmFilter="0,0; .5, 1; 1, 1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 tmFilter="0,0; .5, 1; 1, 1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 tmFilter="0,0; .5, 1; 1, 1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 tmFilter="0,0; .5, 1; 1, 1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bldLvl="0" animBg="1"/>
      <p:bldP spid="7" grpId="0" bldLvl="0" animBg="1"/>
      <p:bldP spid="12" grpId="0" bldLvl="0" animBg="1"/>
      <p:bldP spid="17" grpId="0" bldLvl="0" animBg="1"/>
      <p:bldP spid="22" grpId="0" bldLvl="0" animBg="1"/>
      <p:bldP spid="27" grpId="0"/>
      <p:bldP spid="29" grpId="0"/>
      <p:bldP spid="31" grpId="0"/>
      <p:bldP spid="33" grpId="0"/>
      <p:bldP spid="35" grpId="0"/>
      <p:bldP spid="6" grpId="0" bldLvl="0" animBg="1"/>
      <p:bldP spid="8" grpId="0"/>
      <p:bldP spid="9" grpId="0" bldLvl="0" animBg="1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1</a:t>
            </a:r>
            <a:r>
              <a:rPr lang="zh-CN" altLang="en-US" sz="4000" dirty="0"/>
              <a:t>、项目描述</a:t>
            </a:r>
            <a:endParaRPr lang="zh-CN" altLang="en-US" sz="4000" dirty="0"/>
          </a:p>
        </p:txBody>
      </p:sp>
      <p:sp>
        <p:nvSpPr>
          <p:cNvPr id="5" name="文本框 4"/>
          <p:cNvSpPr txBox="1"/>
          <p:nvPr/>
        </p:nvSpPr>
        <p:spPr>
          <a:xfrm>
            <a:off x="617220" y="956310"/>
            <a:ext cx="2752090" cy="323151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>
              <a:lnSpc>
                <a:spcPct val="150000"/>
              </a:lnSpc>
            </a:pPr>
            <a:endParaRPr lang="zh-CN" altLang="en-US" sz="1400" dirty="0"/>
          </a:p>
          <a:p>
            <a:pPr>
              <a:spcAft>
                <a:spcPts val="800"/>
              </a:spcAft>
              <a:defRPr sz="900" b="1"/>
            </a:pPr>
            <a:r>
              <a:t>●产品名称：金</a:t>
            </a:r>
          </a:p>
          <a:p>
            <a:pPr>
              <a:spcAft>
                <a:spcPts val="800"/>
              </a:spcAft>
              <a:defRPr sz="900" b="1"/>
            </a:pPr>
            <a:r>
              <a:t>●检测内容：金</a:t>
            </a:r>
          </a:p>
          <a:p>
            <a:pPr>
              <a:spcAft>
                <a:spcPts val="800"/>
              </a:spcAft>
              <a:defRPr sz="900" b="1"/>
            </a:pPr>
            <a:r>
              <a:t>●产品材质：金</a:t>
            </a:r>
          </a:p>
          <a:p>
            <a:pPr>
              <a:spcAft>
                <a:spcPts val="800"/>
              </a:spcAft>
              <a:defRPr sz="900" b="1"/>
            </a:pPr>
            <a:r>
              <a:t>●产品颜色：金</a:t>
            </a:r>
          </a:p>
          <a:p>
            <a:pPr>
              <a:spcAft>
                <a:spcPts val="800"/>
              </a:spcAft>
              <a:defRPr sz="900" b="1"/>
            </a:pPr>
            <a:r>
              <a:t>●检测区域(mm × mm)：100.0 * 100.0</a:t>
            </a:r>
          </a:p>
          <a:p>
            <a:pPr>
              <a:spcAft>
                <a:spcPts val="800"/>
              </a:spcAft>
              <a:defRPr sz="900" b="1"/>
            </a:pPr>
            <a:r>
              <a:t>●最大工作距离(mm)：不限制</a:t>
            </a:r>
          </a:p>
          <a:p>
            <a:pPr>
              <a:spcAft>
                <a:spcPts val="800"/>
              </a:spcAft>
              <a:defRPr sz="900" b="1"/>
            </a:pPr>
            <a:r>
              <a:t>●最小工作距离(mm)：不限制</a:t>
            </a:r>
          </a:p>
          <a:p>
            <a:pPr>
              <a:spcAft>
                <a:spcPts val="800"/>
              </a:spcAft>
              <a:defRPr sz="900" b="1"/>
            </a:pPr>
            <a:r>
              <a:t>●来料方式：传送带</a:t>
            </a:r>
          </a:p>
          <a:p>
            <a:pPr>
              <a:spcAft>
                <a:spcPts val="800"/>
              </a:spcAft>
              <a:defRPr sz="900" b="1"/>
            </a:pPr>
            <a:r>
              <a:t>●最小缺陷分辨要求(mm)：1</a:t>
            </a:r>
          </a:p>
          <a:p>
            <a:pPr>
              <a:spcAft>
                <a:spcPts val="800"/>
              </a:spcAft>
              <a:defRPr sz="900" b="1"/>
            </a:pPr>
            <a:r>
              <a:t>●检测节拍(pcs/min)：5</a:t>
            </a:r>
          </a:p>
          <a:p>
            <a:pPr>
              <a:spcAft>
                <a:spcPts val="800"/>
              </a:spcAft>
              <a:defRPr sz="900" b="1"/>
            </a:pPr>
            <a:r>
              <a:t>●检测时产品运动速度(m/s)：0</a:t>
            </a:r>
          </a:p>
          <a:p>
            <a:pPr>
              <a:defRPr sz="900" b="1"/>
            </a:pPr>
            <a:r>
              <a:t>●工作距离(mm)：292</a:t>
            </a:r>
          </a:p>
        </p:txBody>
      </p:sp>
      <p:sp>
        <p:nvSpPr>
          <p:cNvPr id="7" name="矩形 6"/>
          <p:cNvSpPr/>
          <p:nvPr/>
        </p:nvSpPr>
        <p:spPr>
          <a:xfrm>
            <a:off x="4298315" y="796290"/>
            <a:ext cx="4532630" cy="40049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テキスト ボックス 48"/>
          <p:cNvSpPr txBox="1"/>
          <p:nvPr/>
        </p:nvSpPr>
        <p:spPr>
          <a:xfrm>
            <a:off x="5996305" y="4404995"/>
            <a:ext cx="1029970" cy="24701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l"/>
            <a:r>
              <a:rPr lang="zh-CN" altLang="en-US" sz="1400">
                <a:sym typeface="+mn-ea"/>
              </a:rPr>
              <a:t>方案布局图</a:t>
            </a:r>
            <a:endParaRPr kumimoji="1" lang="ja-JP" altLang="en-US" sz="1400" dirty="0"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pic>
        <p:nvPicPr>
          <p:cNvPr id="9" name="Picture 8" descr="方案布局图_2D面阵中孔背光源布局图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4674" y="1080000"/>
            <a:ext cx="2390067" cy="2734734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2</a:t>
            </a:r>
            <a:r>
              <a:rPr lang="zh-CN" altLang="en-US" sz="4000" dirty="0"/>
              <a:t>、项目</a:t>
            </a:r>
            <a:r>
              <a:rPr lang="zh-CN" altLang="en-US" sz="4000" dirty="0"/>
              <a:t>验证</a:t>
            </a:r>
            <a:endParaRPr lang="zh-CN" altLang="en-US" sz="4000" dirty="0"/>
          </a:p>
        </p:txBody>
      </p:sp>
      <p:sp>
        <p:nvSpPr>
          <p:cNvPr id="26" name="矩形 25"/>
          <p:cNvSpPr/>
          <p:nvPr/>
        </p:nvSpPr>
        <p:spPr>
          <a:xfrm>
            <a:off x="831989" y="4381223"/>
            <a:ext cx="3960000" cy="553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000" b="1" dirty="0">
                <a:latin typeface="Arial" panose="020B0604020202020204" pitchFamily="34" charset="0"/>
                <a:ea typeface="微软雅黑" panose="020B0503020204020204" charset="-122"/>
              </a:rPr>
              <a:t>视野</a:t>
            </a:r>
            <a:r>
              <a:rPr lang="zh-CN" altLang="en-US" sz="2000" b="1" dirty="0">
                <a:latin typeface="Arial" panose="020B0604020202020204" pitchFamily="34" charset="0"/>
                <a:ea typeface="微软雅黑" panose="020B0503020204020204" charset="-122"/>
              </a:rPr>
              <a:t>图</a:t>
            </a:r>
            <a:endParaRPr lang="zh-CN" altLang="en-US" sz="2000" b="1" dirty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pic>
        <p:nvPicPr>
          <p:cNvPr id="30" name="Picture 29" descr="视野图_2D视野图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843" y="1066260"/>
            <a:ext cx="3447573" cy="3186969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471988" y="4057223"/>
            <a:ext cx="3960000" cy="5400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/>
          <a:p>
            <a:pPr algn="ctr">
              <a:defRPr sz="1200" b="1">
                <a:solidFill>
                  <a:srgbClr val="1E4682"/>
                </a:solidFill>
              </a:defRPr>
            </a:pPr>
            <a:r>
              <a:t>A(工作距离) = 292mm, B(视野宽度) = 110mm, C(视野长度) = 110mm</a:t>
            </a:r>
          </a:p>
        </p:txBody>
      </p:sp>
      <p:graphicFrame>
        <p:nvGraphicFramePr>
          <p:cNvPr id="32" name="Table 31"/>
          <p:cNvGraphicFramePr>
            <a:graphicFrameLocks noGrp="1"/>
          </p:cNvGraphicFramePr>
          <p:nvPr/>
        </p:nvGraphicFramePr>
        <p:xfrm>
          <a:off x="5850050" y="1487894"/>
          <a:ext cx="2993136" cy="645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6568"/>
                <a:gridCol w="1496568"/>
              </a:tblGrid>
              <a:tr h="71684">
                <a:tc>
                  <a:txBody>
                    <a:bodyPr/>
                    <a:lstStyle/>
                    <a:p>
                      <a:pPr algn="ctr">
                        <a:defRPr sz="1000" b="1"/>
                      </a:pPr>
                      <a:r>
                        <a:t>参数名称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 b="1"/>
                      </a:pPr>
                      <a:r>
                        <a:t>参数值</a:t>
                      </a:r>
                    </a:p>
                  </a:txBody>
                  <a:tcPr/>
                </a:tc>
              </a:tr>
              <a:tr h="71684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面阵相机型号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A5031M/CG300</a:t>
                      </a:r>
                    </a:p>
                  </a:txBody>
                  <a:tcPr/>
                </a:tc>
              </a:tr>
              <a:tr h="71684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面阵相机类型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面阵相机</a:t>
                      </a:r>
                    </a:p>
                  </a:txBody>
                  <a:tcPr/>
                </a:tc>
              </a:tr>
              <a:tr h="71684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相机接口类型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GigE.POE</a:t>
                      </a:r>
                    </a:p>
                  </a:txBody>
                  <a:tcPr/>
                </a:tc>
              </a:tr>
              <a:tr h="71684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相机像素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640 * 480</a:t>
                      </a:r>
                    </a:p>
                  </a:txBody>
                  <a:tcPr/>
                </a:tc>
              </a:tr>
              <a:tr h="71684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镜头型号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FA0601C</a:t>
                      </a:r>
                    </a:p>
                  </a:txBody>
                  <a:tcPr/>
                </a:tc>
              </a:tr>
              <a:tr h="71684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镜头品牌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长步道/CHIOPT</a:t>
                      </a:r>
                    </a:p>
                  </a:txBody>
                  <a:tcPr/>
                </a:tc>
              </a:tr>
              <a:tr h="71684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镜头焦距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6mm</a:t>
                      </a:r>
                    </a:p>
                  </a:txBody>
                  <a:tcPr/>
                </a:tc>
              </a:tr>
              <a:tr h="71688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镜头接口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C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 advClick="0" advTm="0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2</a:t>
            </a:r>
            <a:r>
              <a:rPr lang="zh-CN" altLang="en-US" sz="4000" dirty="0"/>
              <a:t>、项目</a:t>
            </a:r>
            <a:r>
              <a:rPr lang="zh-CN" altLang="en-US" sz="4000" dirty="0"/>
              <a:t>验证</a:t>
            </a:r>
            <a:endParaRPr lang="zh-CN" altLang="en-US" sz="4000" dirty="0"/>
          </a:p>
        </p:txBody>
      </p:sp>
      <p:pic>
        <p:nvPicPr>
          <p:cNvPr id="4" name="Picture 3" descr="检测流程图_2D外观检测流程图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150" y="461690"/>
            <a:ext cx="7138035" cy="2983230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3</a:t>
            </a:r>
            <a:r>
              <a:rPr lang="zh-CN" altLang="en-US" sz="4000" dirty="0"/>
              <a:t>、</a:t>
            </a:r>
            <a:r>
              <a:rPr lang="zh-CN" altLang="en-US" sz="4000" dirty="0"/>
              <a:t>配置清单</a:t>
            </a:r>
            <a:endParaRPr lang="zh-CN" altLang="en-US" sz="4000" dirty="0"/>
          </a:p>
        </p:txBody>
      </p:sp>
      <p:sp>
        <p:nvSpPr>
          <p:cNvPr id="464" name="文本框 32"/>
          <p:cNvSpPr txBox="1"/>
          <p:nvPr/>
        </p:nvSpPr>
        <p:spPr>
          <a:xfrm>
            <a:off x="239217" y="810159"/>
            <a:ext cx="499110" cy="1494107"/>
          </a:xfrm>
          <a:prstGeom prst="rect">
            <a:avLst/>
          </a:prstGeom>
          <a:solidFill>
            <a:schemeClr val="bg1"/>
          </a:solidFill>
        </p:spPr>
        <p:txBody>
          <a:bodyPr wrap="square" anchor="ctr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sz="24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系</a:t>
            </a:r>
            <a:endParaRPr lang="zh-CN" sz="2400" b="1" dirty="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r>
              <a:rPr lang="zh-CN" sz="24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统</a:t>
            </a:r>
            <a:endParaRPr lang="zh-CN" sz="2400" b="1" dirty="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r>
              <a:rPr lang="zh-CN" sz="24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构</a:t>
            </a:r>
            <a:endParaRPr lang="zh-CN" sz="2400" b="1" dirty="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r>
              <a:rPr lang="zh-CN" sz="24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成</a:t>
            </a:r>
            <a:endParaRPr lang="zh-CN" sz="2400" b="1" dirty="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465" name="Picture 464" descr="系统硬件配置示意图_2D面阵中孔背光源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4443" y="853678"/>
            <a:ext cx="6615112" cy="3436143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3</a:t>
            </a:r>
            <a:r>
              <a:rPr lang="zh-CN" altLang="en-US" sz="4000" dirty="0"/>
              <a:t>、</a:t>
            </a:r>
            <a:r>
              <a:rPr lang="zh-CN" altLang="en-US" sz="4000" dirty="0"/>
              <a:t>配置清单</a:t>
            </a:r>
            <a:endParaRPr lang="zh-CN" altLang="en-US" sz="4000" dirty="0"/>
          </a:p>
        </p:txBody>
      </p:sp>
      <p:pic>
        <p:nvPicPr>
          <p:cNvPr id="4" name="Picture 3" descr="相机尺寸图_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0000" y="1800000"/>
            <a:ext cx="1755599" cy="116616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80000" y="3254168"/>
            <a:ext cx="1755599" cy="36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400" b="1"/>
            </a:pPr>
            <a:r>
              <a:t>相机尺寸图</a:t>
            </a:r>
          </a:p>
        </p:txBody>
      </p:sp>
      <p:pic>
        <p:nvPicPr>
          <p:cNvPr id="6" name="Picture 5" descr="镜头尺寸图_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5599" y="1800000"/>
            <a:ext cx="1755599" cy="271056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555599" y="4798569"/>
            <a:ext cx="1755599" cy="36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400" b="1"/>
            </a:pPr>
            <a:r>
              <a:t>镜头尺寸图</a:t>
            </a:r>
          </a:p>
        </p:txBody>
      </p:sp>
      <p:pic>
        <p:nvPicPr>
          <p:cNvPr id="8" name="Picture 7" descr="光源尺寸图_5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31199" y="1800000"/>
            <a:ext cx="1755599" cy="124859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031199" y="3336594"/>
            <a:ext cx="1755599" cy="36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400" b="1"/>
            </a:pPr>
            <a:r>
              <a:t>光源尺寸图</a:t>
            </a:r>
          </a:p>
        </p:txBody>
      </p:sp>
    </p:spTree>
  </p:cSld>
  <p:clrMapOvr>
    <a:masterClrMapping/>
  </p:clrMapOvr>
  <p:transition spd="med" advClick="0" advTm="0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3</a:t>
            </a:r>
            <a:r>
              <a:rPr lang="zh-CN" altLang="en-US" sz="4000" dirty="0"/>
              <a:t>、</a:t>
            </a:r>
            <a:r>
              <a:rPr lang="zh-CN" altLang="en-US" sz="4000" dirty="0"/>
              <a:t>配置清单</a:t>
            </a:r>
            <a:endParaRPr lang="zh-CN" altLang="en-US" sz="4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895347" y="828765"/>
          <a:ext cx="5231384" cy="30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897"/>
                <a:gridCol w="871897"/>
                <a:gridCol w="871897"/>
                <a:gridCol w="871897"/>
                <a:gridCol w="871897"/>
                <a:gridCol w="871899"/>
              </a:tblGrid>
              <a:tr h="432000"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t>序号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t>名称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t>型号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t>单位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t>数量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t>厂家</a:t>
                      </a:r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面阵相机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A5031M/CG300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大华/dahua</a:t>
                      </a:r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镜头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FA0601C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长步道/CHIOPT</a:t>
                      </a:r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光源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OPT-FLC10110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奥普特/OPT</a:t>
                      </a:r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工控机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-</a:t>
                      </a:r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显示器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-</a:t>
                      </a:r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软件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MechMind-DLK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梅卡曼德/MechMind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 advClick="0" advTm="0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4</a:t>
            </a:r>
            <a:r>
              <a:rPr lang="zh-CN" altLang="en-US" sz="4000" dirty="0"/>
              <a:t>、</a:t>
            </a:r>
            <a:r>
              <a:rPr lang="zh-CN" altLang="en-US" sz="4000" dirty="0"/>
              <a:t>逻辑流程</a:t>
            </a:r>
            <a:endParaRPr lang="zh-CN" alt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457199" y="514350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逻辑流程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├── 图像采集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└── 使用工业相机采集100×100mm检测区域的图像，确保分辨率满足1mm缺陷识别要求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├── 预处理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调整图像亮度/对比度增强金属表面反光特征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ROI截取100×100mm核心检测区域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└── 应用全局掩膜排除非检测区域干扰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├── 缺陷检测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添加缺陷分割模块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导入标注好的缺陷样本数据（含OK/NG图像）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创建缺陷类别并精确标注缺陷轮廓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训练模型并验证缺陷识别精度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└── 设置缺陷判定阈值区分OK/NG结果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├── 结果处理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输出缺陷位置坐标及面积数据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生成检测结果标记图像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└── 通过API接口输出检测结论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└── 统计处理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├── 记录每次检测的缺陷特征数据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└── 生成日报表统计缺陷分布规律</a:t>
            </a:r>
          </a:p>
        </p:txBody>
      </p:sp>
    </p:spTree>
  </p:cSld>
  <p:clrMapOvr>
    <a:masterClrMapping/>
  </p:clrMapOvr>
  <p:transition spd="med" advClick="0" advTm="0">
    <p:fade/>
  </p:transition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64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65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66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67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68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69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71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72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73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74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75.xml><?xml version="1.0" encoding="utf-8"?>
<p:tagLst xmlns:p="http://schemas.openxmlformats.org/presentationml/2006/main">
  <p:tag name="KSO_WPP_MARK_KEY" val="c471632c-7549-4b27-a1cc-06a61cb12b5b"/>
  <p:tag name="COMMONDATA" val="eyJoZGlkIjoiZjAxMTJhOTdhYmExNjczZmFmMDgzNzk2N2NkOGE2YTMifQ==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ww.2ppt.com">
  <a:themeElements>
    <a:clrScheme name="自定义 2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43536A"/>
      </a:accent1>
      <a:accent2>
        <a:srgbClr val="7F7F7F"/>
      </a:accent2>
      <a:accent3>
        <a:srgbClr val="43536A"/>
      </a:accent3>
      <a:accent4>
        <a:srgbClr val="7F7F7F"/>
      </a:accent4>
      <a:accent5>
        <a:srgbClr val="43536A"/>
      </a:accent5>
      <a:accent6>
        <a:srgbClr val="7F7F7F"/>
      </a:accent6>
      <a:hlink>
        <a:srgbClr val="F49100"/>
      </a:hlink>
      <a:folHlink>
        <a:srgbClr val="85DFD0"/>
      </a:folHlink>
    </a:clrScheme>
    <a:fontScheme name="qb0g2jkz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www.2ppt.com">
  <a:themeElements>
    <a:clrScheme name="自定义 2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43536A"/>
      </a:accent1>
      <a:accent2>
        <a:srgbClr val="7F7F7F"/>
      </a:accent2>
      <a:accent3>
        <a:srgbClr val="43536A"/>
      </a:accent3>
      <a:accent4>
        <a:srgbClr val="7F7F7F"/>
      </a:accent4>
      <a:accent5>
        <a:srgbClr val="43536A"/>
      </a:accent5>
      <a:accent6>
        <a:srgbClr val="7F7F7F"/>
      </a:accent6>
      <a:hlink>
        <a:srgbClr val="F49100"/>
      </a:hlink>
      <a:folHlink>
        <a:srgbClr val="85DFD0"/>
      </a:folHlink>
    </a:clrScheme>
    <a:fontScheme name="qb0g2jkz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403</Words>
  <Application>WPS 演示</Application>
  <PresentationFormat>全屏显示(16:9)</PresentationFormat>
  <Paragraphs>122</Paragraphs>
  <Slides>13</Slides>
  <Notes>16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13</vt:i4>
      </vt:variant>
    </vt:vector>
  </HeadingPairs>
  <TitlesOfParts>
    <vt:vector size="29" baseType="lpstr">
      <vt:lpstr>Arial</vt:lpstr>
      <vt:lpstr>宋体</vt:lpstr>
      <vt:lpstr>Wingdings</vt:lpstr>
      <vt:lpstr>Calibri</vt:lpstr>
      <vt:lpstr>微软雅黑</vt:lpstr>
      <vt:lpstr>Wingdings</vt:lpstr>
      <vt:lpstr>Agency FB</vt:lpstr>
      <vt:lpstr>方正正黑简体</vt:lpstr>
      <vt:lpstr>黑体</vt:lpstr>
      <vt:lpstr>Calibri</vt:lpstr>
      <vt:lpstr>Franklin Gothic Medium</vt:lpstr>
      <vt:lpstr>Arial Unicode MS</vt:lpstr>
      <vt:lpstr>等线</vt:lpstr>
      <vt:lpstr>www.2ppt.com</vt:lpstr>
      <vt:lpstr>自定义设计方案</vt:lpstr>
      <vt:lpstr>1_www.2ppt.com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www.2ppt.com-爱PPT提供免费下载</Company>
  <LinksUpToDate>false</LinksUpToDate>
  <SharedDoc>false</SharedDoc>
  <HyperlinksChanged>false</HyperlinksChanged>
  <AppVersion>14.0000</AppVersion>
  <Manager>www.2ppt.com-爱PPT提供免费下载</Manager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www.2ppt.com-爱PPT提供免费下载</dc:title>
  <dc:creator>www.2ppt.com-爱PPT提供免费下载</dc:creator>
  <cp:keywords>www.2ppt.com-爱PPT提供免费下载</cp:keywords>
  <dc:description>www.2ppt.com-爱PPT提供免费下载</dc:description>
  <dc:subject>www.2ppt.com-爱PPT提供免费下载</dc:subject>
  <cp:category>www.2ppt.com-爱PPT提供免费下载</cp:category>
  <cp:lastModifiedBy>FairyStory</cp:lastModifiedBy>
  <cp:revision>26</cp:revision>
  <dcterms:created xsi:type="dcterms:W3CDTF">2017-03-04T06:55:00Z</dcterms:created>
  <dcterms:modified xsi:type="dcterms:W3CDTF">2025-12-20T01:32:21Z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F1EB6D40618842609876C43580EDDA21_12</vt:lpwstr>
  </property>
  <property fmtid="{D5CDD505-2E9C-101B-9397-08002B2CF9AE}" pid="3" name="KSOProductBuildVer">
    <vt:lpwstr>2052-12.1.0.24034</vt:lpwstr>
  </property>
</Properties>
</file>