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评估结果</a:t>
            </a:r>
            <a:r>
              <a:rPr lang="zh-CN" altLang="en-US" b="1" dirty="0"/>
              <a:t>占位符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479505" y="285309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1" dirty="0"/>
              <a:t>注意事项占位符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 algn="ctr">
              <a:spcAft>
                <a:spcPts val="1500"/>
              </a:spcAft>
              <a:defRPr sz="2200" b="1"/>
            </a:pPr>
            <a:r>
              <a:t>方案信息</a:t>
            </a:r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●工作距离(mm)：1897</a:t>
            </a:r>
          </a:p>
          <a:p>
            <a:pPr>
              <a:spcAft>
                <a:spcPts val="800"/>
              </a:spcAft>
              <a:defRPr sz="1400" b="1"/>
            </a:pPr>
            <a:r>
              <a:t>●---</a:t>
            </a:r>
          </a:p>
          <a:p>
            <a:pPr>
              <a:spcAft>
                <a:spcPts val="800"/>
              </a:spcAft>
              <a:defRPr sz="1400" b="1"/>
            </a:pPr>
            <a:r>
              <a:t>●**02 项目验证**</a:t>
            </a:r>
          </a:p>
          <a:p>
            <a:pPr>
              <a:spcAft>
                <a:spcPts val="800"/>
              </a:spcAft>
              <a:defRPr sz="1400" b="1"/>
            </a:pPr>
            <a:r>
              <a:t>●方案布局图：智能相机面形光源布局图</a:t>
            </a:r>
          </a:p>
          <a:p>
            <a:pPr>
              <a:spcAft>
                <a:spcPts val="800"/>
              </a:spcAft>
              <a:defRPr sz="1400" b="1"/>
            </a:pPr>
            <a:r>
              <a:t>●视野图：智能相机视野图</a:t>
            </a:r>
          </a:p>
          <a:p>
            <a:pPr>
              <a:spcAft>
                <a:spcPts val="800"/>
              </a:spcAft>
              <a:defRPr sz="1400" b="1"/>
            </a:pPr>
            <a:r>
              <a:t>●A(工作距离) = 1897mm, B(视野宽度) = 1384mm, C(视野长度) = 2063mm</a:t>
            </a:r>
          </a:p>
          <a:p>
            <a:pPr>
              <a:spcAft>
                <a:spcPts val="800"/>
              </a:spcAft>
              <a:defRPr sz="1400" b="1"/>
            </a:pPr>
            <a:r>
              <a:t>●核心参数表</a:t>
            </a:r>
          </a:p>
          <a:p>
            <a:pPr>
              <a:spcAft>
                <a:spcPts val="800"/>
              </a:spcAft>
              <a:defRPr sz="1400" b="1"/>
            </a:pPr>
            <a:r>
              <a:t>●智能相机型号：OPT-SCA2-200MC</a:t>
            </a:r>
          </a:p>
          <a:p>
            <a:pPr>
              <a:spcAft>
                <a:spcPts val="800"/>
              </a:spcAft>
              <a:defRPr sz="1400" b="1"/>
            </a:pPr>
            <a:r>
              <a:t>●智能相机类型：智能相机</a:t>
            </a:r>
          </a:p>
          <a:p>
            <a:pPr>
              <a:spcAft>
                <a:spcPts val="800"/>
              </a:spcAft>
              <a:defRPr sz="1400" b="1"/>
            </a:pPr>
            <a:r>
              <a:t>●相机接口类型：GigabitEthernet(1000Mbit/s)</a:t>
            </a:r>
          </a:p>
          <a:p>
            <a:pPr>
              <a:spcAft>
                <a:spcPts val="800"/>
              </a:spcAft>
              <a:defRPr sz="1400" b="1"/>
            </a:pPr>
            <a:r>
              <a:t>●相机像素：5440 * 3648</a:t>
            </a:r>
          </a:p>
          <a:p>
            <a:pPr>
              <a:spcAft>
                <a:spcPts val="800"/>
              </a:spcAft>
              <a:defRPr sz="1400" b="1"/>
            </a:pPr>
            <a:r>
              <a:t>●镜头型号：MVL-KF1228M-12MPE</a:t>
            </a:r>
          </a:p>
          <a:p>
            <a:pPr>
              <a:spcAft>
                <a:spcPts val="800"/>
              </a:spcAft>
              <a:defRPr sz="1400" b="1"/>
            </a:pPr>
            <a:r>
              <a:t>●镜头品牌：hikvision</a:t>
            </a:r>
          </a:p>
          <a:p>
            <a:pPr>
              <a:spcAft>
                <a:spcPts val="800"/>
              </a:spcAft>
              <a:defRPr sz="1400" b="1"/>
            </a:pPr>
            <a:r>
              <a:t>●镜头焦距：12mm</a:t>
            </a:r>
          </a:p>
          <a:p>
            <a:pPr>
              <a:spcAft>
                <a:spcPts val="800"/>
              </a:spcAft>
              <a:defRPr sz="1400" b="1"/>
            </a:pPr>
            <a:r>
              <a:t>●镜头接口：C</a:t>
            </a:r>
          </a:p>
          <a:p>
            <a:pPr>
              <a:spcAft>
                <a:spcPts val="800"/>
              </a:spcAft>
              <a:defRPr sz="1400" b="1"/>
            </a:pPr>
            <a:r>
              <a:t>●---</a:t>
            </a:r>
          </a:p>
          <a:p>
            <a:pPr>
              <a:spcAft>
                <a:spcPts val="800"/>
              </a:spcAft>
              <a:defRPr sz="1400" b="1"/>
            </a:pPr>
            <a:r>
              <a:t>●**03 评估结果 &amp; 注意事项**</a:t>
            </a:r>
          </a:p>
          <a:p>
            <a:pPr>
              <a:spcAft>
                <a:spcPts val="800"/>
              </a:spcAft>
              <a:defRPr sz="1400" b="1"/>
            </a:pPr>
            <a:r>
              <a:t>●评估结果</a:t>
            </a:r>
          </a:p>
          <a:p>
            <a:pPr>
              <a:spcAft>
                <a:spcPts val="800"/>
              </a:spcAft>
              <a:defRPr sz="1400" b="1"/>
            </a:pPr>
            <a:r>
              <a:t>●| 评估项 | 结果 |</a:t>
            </a:r>
          </a:p>
          <a:p>
            <a:pPr>
              <a:spcAft>
                <a:spcPts val="800"/>
              </a:spcAft>
              <a:defRPr sz="1400" b="1"/>
            </a:pPr>
            <a:r>
              <a:t>●|--------|------|</a:t>
            </a:r>
          </a:p>
          <a:p>
            <a:pPr>
              <a:spcAft>
                <a:spcPts val="800"/>
              </a:spcAft>
              <a:defRPr sz="1400" b="1"/>
            </a:pPr>
            <a:r>
              <a:t>●| 检测精度 | 满足要求 |</a:t>
            </a:r>
          </a:p>
          <a:p>
            <a:pPr>
              <a:spcAft>
                <a:spcPts val="800"/>
              </a:spcAft>
              <a:defRPr sz="1400" b="1"/>
            </a:pPr>
            <a:r>
              <a:t>●| 检测速度 | 满足要求 |</a:t>
            </a:r>
          </a:p>
          <a:p>
            <a:pPr>
              <a:spcAft>
                <a:spcPts val="800"/>
              </a:spcAft>
              <a:defRPr sz="1400" b="1"/>
            </a:pPr>
            <a:r>
              <a:t>●| 系统稳定性 | 良好 |</a:t>
            </a:r>
          </a:p>
          <a:p>
            <a:pPr>
              <a:spcAft>
                <a:spcPts val="800"/>
              </a:spcAft>
              <a:defRPr sz="1400" b="1"/>
            </a:pPr>
            <a:r>
              <a:t>●现场环境</a:t>
            </a:r>
          </a:p>
          <a:p>
            <a:pPr>
              <a:spcAft>
                <a:spcPts val="800"/>
              </a:spcAft>
              <a:defRPr sz="1400" b="1"/>
            </a:pPr>
            <a:r>
              <a:t>●风险点</a:t>
            </a:r>
          </a:p>
          <a:p>
            <a:pPr>
              <a:spcAft>
                <a:spcPts val="800"/>
              </a:spcAft>
              <a:defRPr sz="1400" b="1"/>
            </a:pPr>
            <a:r>
              <a:t>●不锈钢表面反光严重，可能导致图像质量下降；环境灰尘可能影响成像清晰度。</a:t>
            </a:r>
          </a:p>
          <a:p>
            <a:pPr>
              <a:spcAft>
                <a:spcPts val="800"/>
              </a:spcAft>
              <a:defRPr sz="1400" b="1"/>
            </a:pPr>
            <a:r>
              <a:t>●解决方案</a:t>
            </a:r>
          </a:p>
          <a:p>
            <a:pPr>
              <a:spcAft>
                <a:spcPts val="800"/>
              </a:spcAft>
              <a:defRPr sz="1400" b="1"/>
            </a:pPr>
            <a:r>
              <a:t>●采用偏振光源或调整光源角度以减少反光；保持检测区域洁净，定期清洁设备光学部件。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</a:t>
            </a:r>
          </a:p>
          <a:p>
            <a:pPr>
              <a:spcAft>
                <a:spcPts val="800"/>
              </a:spcAft>
              <a:defRPr sz="1400" b="1"/>
            </a:pPr>
            <a:r>
              <a:t>●风险点</a:t>
            </a:r>
          </a:p>
          <a:p>
            <a:pPr>
              <a:spcAft>
                <a:spcPts val="800"/>
              </a:spcAft>
              <a:defRPr sz="1400" b="1"/>
            </a:pPr>
            <a:r>
              <a:t>●安装高度误差、相机与光源位置不匹配，导致图像畸变或亮度不均。</a:t>
            </a:r>
          </a:p>
          <a:p>
            <a:pPr>
              <a:spcAft>
                <a:spcPts val="800"/>
              </a:spcAft>
              <a:defRPr sz="1400" b="1"/>
            </a:pPr>
            <a:r>
              <a:t>●解决方案</a:t>
            </a:r>
          </a:p>
          <a:p>
            <a:pPr>
              <a:spcAft>
                <a:spcPts val="800"/>
              </a:spcAft>
              <a:defRPr sz="1400" b="1"/>
            </a:pPr>
            <a:r>
              <a:t>●严格按照设计图纸进行安装调试，使用激光水平仪校准相机高度，确保光源与相机同步调整。</a:t>
            </a:r>
          </a:p>
          <a:p>
            <a:pPr>
              <a:spcAft>
                <a:spcPts val="800"/>
              </a:spcAft>
              <a:defRPr sz="1400" b="1"/>
            </a:pPr>
            <a:r>
              <a:t>●物料一致性</a:t>
            </a:r>
          </a:p>
          <a:p>
            <a:pPr>
              <a:spcAft>
                <a:spcPts val="800"/>
              </a:spcAft>
              <a:defRPr sz="1400" b="1"/>
            </a:pPr>
            <a:r>
              <a:t>●风险点</a:t>
            </a:r>
          </a:p>
          <a:p>
            <a:pPr>
              <a:spcAft>
                <a:spcPts val="800"/>
              </a:spcAft>
              <a:defRPr sz="1400" b="1"/>
            </a:pPr>
            <a:r>
              <a:t>●来料位置偏差大，影响识别稳定性；不同批次不锈钢管表面光泽差异明显。</a:t>
            </a:r>
          </a:p>
          <a:p>
            <a:pPr>
              <a:spcAft>
                <a:spcPts val="800"/>
              </a:spcAft>
              <a:defRPr sz="1400" b="1"/>
            </a:pPr>
            <a:r>
              <a:t>●解决方案</a:t>
            </a:r>
          </a:p>
          <a:p>
            <a:pPr>
              <a:spcAft>
                <a:spcPts val="800"/>
              </a:spcAft>
              <a:defRPr sz="1400" b="1"/>
            </a:pPr>
            <a:r>
              <a:t>●优化工装夹具定位结构，提高来料一致性；在软件中加入自适应算法，增强对表面光泽变化的鲁棒性。</a:t>
            </a:r>
          </a:p>
          <a:p>
            <a:pPr>
              <a:spcAft>
                <a:spcPts val="800"/>
              </a:spcAft>
              <a:defRPr sz="1400" b="1"/>
            </a:pPr>
            <a:r>
              <a:t>●---</a:t>
            </a:r>
          </a:p>
          <a:p>
            <a:pPr>
              <a:spcAft>
                <a:spcPts val="800"/>
              </a:spcAft>
              <a:defRPr sz="1400" b="1"/>
            </a:pPr>
            <a:r>
              <a:t>●**04 配置清单**</a:t>
            </a:r>
          </a:p>
          <a:p>
            <a:pPr>
              <a:spcAft>
                <a:spcPts val="800"/>
              </a:spcAft>
              <a:defRPr sz="1400" b="1"/>
            </a:pPr>
            <a:r>
              <a:t>●系统硬件配置示意图：智能相机面形光源M</a:t>
            </a:r>
          </a:p>
          <a:p>
            <a:pPr>
              <a:spcAft>
                <a:spcPts val="800"/>
              </a:spcAft>
              <a:defRPr sz="1400" b="1"/>
            </a:pPr>
            <a:r>
              <a:t>●设备个数：相机 6 个，镜头 6 个，光源 6 个</a:t>
            </a:r>
          </a:p>
          <a:p>
            <a:pPr>
              <a:spcAft>
                <a:spcPts val="800"/>
              </a:spcAft>
              <a:defRPr sz="1400" b="1"/>
            </a:pPr>
            <a:r>
              <a:t>●尺寸图</a:t>
            </a:r>
          </a:p>
          <a:p>
            <a:pPr>
              <a:spcAft>
                <a:spcPts val="800"/>
              </a:spcAft>
              <a:defRPr sz="1400" b="1"/>
            </a:pPr>
            <a:r>
              <a:t>●相机尺寸图：智能相机尺寸图</a:t>
            </a:r>
          </a:p>
          <a:p>
            <a:pPr>
              <a:spcAft>
                <a:spcPts val="800"/>
              </a:spcAft>
              <a:defRPr sz="1400" b="1"/>
            </a:pPr>
            <a:r>
              <a:t>●镜头尺寸图：镜头尺寸图</a:t>
            </a:r>
          </a:p>
          <a:p>
            <a:pPr>
              <a:spcAft>
                <a:spcPts val="800"/>
              </a:spcAft>
              <a:defRPr sz="1400" b="1"/>
            </a:pPr>
            <a:r>
              <a:t>●光源尺寸图：光源尺寸图</a:t>
            </a:r>
          </a:p>
          <a:p>
            <a:pPr>
              <a:spcAft>
                <a:spcPts val="800"/>
              </a:spcAft>
              <a:defRPr sz="1400" b="1"/>
            </a:pPr>
            <a:r>
              <a:t>●详细清单</a:t>
            </a:r>
          </a:p>
          <a:p>
            <a:pPr>
              <a:spcAft>
                <a:spcPts val="800"/>
              </a:spcAft>
              <a:defRPr sz="1400" b="1"/>
            </a:pPr>
            <a:r>
              <a:t>●| 序号 | 名称 | 型号 | 单位 | 数量 | 厂家 |</a:t>
            </a:r>
          </a:p>
          <a:p>
            <a:pPr>
              <a:spcAft>
                <a:spcPts val="800"/>
              </a:spcAft>
              <a:defRPr sz="1400" b="1"/>
            </a:pPr>
            <a:r>
              <a:t>●|------|------|------|------|------|------|</a:t>
            </a:r>
          </a:p>
          <a:p>
            <a:pPr>
              <a:spcAft>
                <a:spcPts val="800"/>
              </a:spcAft>
              <a:defRPr sz="1400" b="1"/>
            </a:pPr>
            <a:r>
              <a:t>●| 1 | 智能相机 | OPT-SCA2-200MC | 台 | 6 | OPT |</a:t>
            </a:r>
          </a:p>
          <a:p>
            <a:pPr>
              <a:spcAft>
                <a:spcPts val="800"/>
              </a:spcAft>
              <a:defRPr sz="1400" b="1"/>
            </a:pPr>
            <a:r>
              <a:t>●| 2 | 镜头 | MVL-KF1228M-12MPE | 个 | 6 | HIKVISION |</a:t>
            </a:r>
          </a:p>
          <a:p>
            <a:pPr>
              <a:spcAft>
                <a:spcPts val="800"/>
              </a:spcAft>
              <a:defRPr sz="1400" b="1"/>
            </a:pPr>
            <a:r>
              <a:t>●| 3 | 光源 | OPT-FLA610570K | 个 | 6 | OPT |</a:t>
            </a:r>
          </a:p>
          <a:p>
            <a:pPr>
              <a:spcAft>
                <a:spcPts val="800"/>
              </a:spcAft>
              <a:defRPr sz="1400" b="1"/>
            </a:pPr>
            <a:r>
              <a:t>●---</a:t>
            </a:r>
          </a:p>
          <a:p>
            <a:pPr>
              <a:spcAft>
                <a:spcPts val="800"/>
              </a:spcAft>
              <a:defRPr sz="1400" b="1"/>
            </a:pPr>
            <a:r>
              <a:t>●**05 售后服务**</a:t>
            </a:r>
          </a:p>
          <a:p>
            <a:pPr>
              <a:spcAft>
                <a:spcPts val="800"/>
              </a:spcAft>
              <a:defRPr sz="1400" b="1"/>
            </a:pPr>
            <a:r>
              <a:t>●如果您对方案有任何提议，可以电话联系我们。</a:t>
            </a:r>
          </a:p>
          <a:p>
            <a:pPr>
              <a:spcAft>
                <a:spcPts val="800"/>
              </a:spcAft>
              <a:defRPr sz="1400" b="1"/>
            </a:pPr>
            <a:r>
              <a:t>●如果您在方案执行过程中遇到问题，可以联系我们。</a:t>
            </a:r>
          </a:p>
          <a:p>
            <a:pPr>
              <a:spcAft>
                <a:spcPts val="800"/>
              </a:spcAft>
              <a:defRPr sz="1400" b="1"/>
            </a:pPr>
            <a:r>
              <a:t>●如果您有视觉方面的行业难题，可以联系我们。</a:t>
            </a:r>
          </a:p>
          <a:p>
            <a:pPr>
              <a:spcAft>
                <a:spcPts val="800"/>
              </a:spcAft>
              <a:defRPr sz="1400" b="1"/>
            </a:pPr>
            <a:r>
              <a:t>●机器视觉方案提供商</a:t>
            </a:r>
          </a:p>
          <a:p>
            <a:pPr>
              <a:spcAft>
                <a:spcPts val="800"/>
              </a:spcAft>
              <a:defRPr sz="1400" b="1"/>
            </a:pPr>
            <a:r>
              <a:t>●0535-2162897</a:t>
            </a:r>
          </a:p>
          <a:p>
            <a:pPr>
              <a:spcAft>
                <a:spcPts val="800"/>
              </a:spcAft>
              <a:defRPr sz="1400" b="1"/>
            </a:pPr>
            <a:r>
              <a:t>●www.ytzrtx.com</a:t>
            </a:r>
          </a:p>
          <a:p>
            <a:pPr>
              <a:spcAft>
                <a:spcPts val="800"/>
              </a:spcAft>
              <a:defRPr sz="1400" b="1"/>
            </a:pPr>
            <a:r>
              <a:t>●image@ytzrtx.com</a:t>
            </a:r>
          </a:p>
          <a:p>
            <a:pPr>
              <a:spcAft>
                <a:spcPts val="800"/>
              </a:spcAft>
              <a:defRPr sz="1400" b="1"/>
            </a:pPr>
            <a:r>
              <a:t>●山东省烟台市经济技术开发区泰山路 86 号内 1 号</a:t>
            </a:r>
          </a:p>
          <a:p>
            <a:pPr>
              <a:defRPr sz="1400" b="1"/>
            </a:pPr>
            <a:r>
              <a:t>●烟台致瑞图像技术有限公司（YANTAI ZHIRUI VISION TECHNOLOGY CO.,LTD）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464" name="TextBox 463"/>
          <p:cNvSpPr txBox="1"/>
          <p:nvPr/>
        </p:nvSpPr>
        <p:spPr>
          <a:xfrm>
            <a:off x="720000" y="720000"/>
            <a:ext cx="3359879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800" b="1"/>
            </a:pPr>
            <a:r>
              <a:t>评估结果 &amp; 注意事项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720000" y="2880000"/>
            <a:ext cx="759959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6" name="TextBox 465"/>
          <p:cNvSpPr txBox="1"/>
          <p:nvPr/>
        </p:nvSpPr>
        <p:spPr>
          <a:xfrm>
            <a:off x="900000" y="3168000"/>
            <a:ext cx="39995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467" name="Rectangle 466"/>
          <p:cNvSpPr/>
          <p:nvPr/>
        </p:nvSpPr>
        <p:spPr>
          <a:xfrm>
            <a:off x="900000" y="3816000"/>
            <a:ext cx="39995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68" name="TextBox 467"/>
          <p:cNvSpPr txBox="1"/>
          <p:nvPr/>
        </p:nvSpPr>
        <p:spPr>
          <a:xfrm>
            <a:off x="1007999" y="3960000"/>
            <a:ext cx="183959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469" name="Rectangle 468"/>
          <p:cNvSpPr/>
          <p:nvPr/>
        </p:nvSpPr>
        <p:spPr>
          <a:xfrm>
            <a:off x="2019959" y="2880000"/>
            <a:ext cx="759959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0" name="TextBox 469"/>
          <p:cNvSpPr txBox="1"/>
          <p:nvPr/>
        </p:nvSpPr>
        <p:spPr>
          <a:xfrm>
            <a:off x="2199959" y="3168000"/>
            <a:ext cx="39995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471" name="Rectangle 470"/>
          <p:cNvSpPr/>
          <p:nvPr/>
        </p:nvSpPr>
        <p:spPr>
          <a:xfrm>
            <a:off x="2199959" y="3816000"/>
            <a:ext cx="39995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2" name="TextBox 471"/>
          <p:cNvSpPr txBox="1"/>
          <p:nvPr/>
        </p:nvSpPr>
        <p:spPr>
          <a:xfrm>
            <a:off x="2307959" y="3960000"/>
            <a:ext cx="183959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473" name="Rectangle 472"/>
          <p:cNvSpPr/>
          <p:nvPr/>
        </p:nvSpPr>
        <p:spPr>
          <a:xfrm>
            <a:off x="3319919" y="2880000"/>
            <a:ext cx="759959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4" name="TextBox 473"/>
          <p:cNvSpPr txBox="1"/>
          <p:nvPr/>
        </p:nvSpPr>
        <p:spPr>
          <a:xfrm>
            <a:off x="3499919" y="3168000"/>
            <a:ext cx="39995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475" name="Rectangle 474"/>
          <p:cNvSpPr/>
          <p:nvPr/>
        </p:nvSpPr>
        <p:spPr>
          <a:xfrm>
            <a:off x="3499919" y="3816000"/>
            <a:ext cx="39995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6" name="TextBox 475"/>
          <p:cNvSpPr txBox="1"/>
          <p:nvPr/>
        </p:nvSpPr>
        <p:spPr>
          <a:xfrm>
            <a:off x="3607919" y="3960000"/>
            <a:ext cx="183959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  <p:graphicFrame>
        <p:nvGraphicFramePr>
          <p:cNvPr id="477" name="Table 476"/>
          <p:cNvGraphicFramePr>
            <a:graphicFrameLocks noGrp="1"/>
          </p:cNvGraphicFramePr>
          <p:nvPr/>
        </p:nvGraphicFramePr>
        <p:xfrm>
          <a:off x="1800000" y="2160000"/>
          <a:ext cx="72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3600000"/>
              </a:tblGrid>
              <a:tr h="257142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系统硬件配置示意图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智能相机面形光源M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设备个数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 6 个，镜头 6 个，光源 6 个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智能相机尺寸图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镜头尺寸图</a:t>
                      </a:r>
                    </a:p>
                  </a:txBody>
                  <a:tcPr/>
                </a:tc>
              </a:tr>
              <a:tr h="25715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光源尺寸图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光源尺寸图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29249" y="811250"/>
          <a:ext cx="1473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00"/>
                <a:gridCol w="736500"/>
              </a:tblGrid>
              <a:tr h="18142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系统硬件配置示意图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智能相机面形光源M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设备个数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 6 个，镜头 6 个，光源 6 个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智能相机尺寸图</a:t>
                      </a:r>
                    </a:p>
                  </a:txBody>
                  <a:tcPr/>
                </a:tc>
              </a:tr>
              <a:tr h="18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镜头尺寸图</a:t>
                      </a:r>
                    </a:p>
                  </a:txBody>
                  <a:tcPr/>
                </a:tc>
              </a:tr>
              <a:tr h="1815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光源尺寸图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光源尺寸图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800000" y="2160000"/>
          <a:ext cx="72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/>
                <a:gridCol w="3600000"/>
              </a:tblGrid>
              <a:tr h="257142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系统硬件配置示意图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智能相机面形光源M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设备个数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 6 个，镜头 6 个，光源 6 个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智能相机尺寸图</a:t>
                      </a:r>
                    </a:p>
                  </a:txBody>
                  <a:tcPr/>
                </a:tc>
              </a:tr>
              <a:tr h="257142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镜头尺寸图</a:t>
                      </a:r>
                    </a:p>
                  </a:txBody>
                  <a:tcPr/>
                </a:tc>
              </a:tr>
              <a:tr h="25715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光源尺寸图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光源尺寸图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8500" y="4436745"/>
            <a:ext cx="202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相机尺寸图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760460" y="4364990"/>
            <a:ext cx="2143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光源尺寸图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95775" y="4436745"/>
            <a:ext cx="2392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镜头尺寸图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0000" y="2520000"/>
          <a:ext cx="10800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  <a:gridCol w="1800000"/>
                <a:gridCol w="1800000"/>
                <a:gridCol w="1800000"/>
                <a:gridCol w="1800000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------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7215" y="1772920"/>
            <a:ext cx="653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详细清单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