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评估结果</a:t>
            </a:r>
            <a:r>
              <a:rPr lang="zh-CN" altLang="en-US" b="1" dirty="0"/>
              <a:t>占位符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79505" y="285309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/>
              <a:t>注意事项占位符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 algn="ctr">
              <a:spcAft>
                <a:spcPts val="1500"/>
              </a:spcAft>
              <a:defRPr sz="2200" b="1"/>
            </a:pPr>
            <a:r>
              <a:t>方案信息</a:t>
            </a:r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●工作距离(mm)：1897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●**02 项目验证**</a:t>
            </a:r>
          </a:p>
          <a:p>
            <a:pPr>
              <a:spcAft>
                <a:spcPts val="800"/>
              </a:spcAft>
              <a:defRPr sz="1400" b="1"/>
            </a:pPr>
            <a:r>
              <a:t>●方案布局图：智能相机面形光源布局图</a:t>
            </a:r>
          </a:p>
          <a:p>
            <a:pPr>
              <a:spcAft>
                <a:spcPts val="800"/>
              </a:spcAft>
              <a:defRPr sz="1400" b="1"/>
            </a:pPr>
            <a:r>
              <a:t>●视野图URL：智能相机视野图</a:t>
            </a:r>
          </a:p>
          <a:p>
            <a:pPr>
              <a:spcAft>
                <a:spcPts val="800"/>
              </a:spcAft>
              <a:defRPr sz="1400" b="1"/>
            </a:pPr>
            <a:r>
              <a:t>●A(工作距离) = 1897mm, B(视野宽度) = 1384mm, C(视野长度) = 2063mm</a:t>
            </a:r>
          </a:p>
          <a:p>
            <a:pPr>
              <a:spcAft>
                <a:spcPts val="800"/>
              </a:spcAft>
              <a:defRPr sz="1400" b="1"/>
            </a:pPr>
            <a:r>
              <a:t>●核心参数表</a:t>
            </a:r>
          </a:p>
          <a:p>
            <a:pPr>
              <a:spcAft>
                <a:spcPts val="800"/>
              </a:spcAft>
              <a:defRPr sz="1400" b="1"/>
            </a:pPr>
            <a:r>
              <a:t>●智能相机型号：OPT-SCA2-200MC</a:t>
            </a:r>
          </a:p>
          <a:p>
            <a:pPr>
              <a:spcAft>
                <a:spcPts val="800"/>
              </a:spcAft>
              <a:defRPr sz="1400" b="1"/>
            </a:pPr>
            <a:r>
              <a:t>●智能相机类型：智能相机</a:t>
            </a:r>
          </a:p>
          <a:p>
            <a:pPr>
              <a:spcAft>
                <a:spcPts val="800"/>
              </a:spcAft>
              <a:defRPr sz="1400" b="1"/>
            </a:pPr>
            <a:r>
              <a:t>●相机接口类型：GigabitEthernet(1000Mbit/s)</a:t>
            </a:r>
          </a:p>
          <a:p>
            <a:pPr>
              <a:spcAft>
                <a:spcPts val="800"/>
              </a:spcAft>
              <a:defRPr sz="1400" b="1"/>
            </a:pPr>
            <a:r>
              <a:t>●相机像素：5440 * 3648</a:t>
            </a:r>
          </a:p>
          <a:p>
            <a:pPr>
              <a:spcAft>
                <a:spcPts val="800"/>
              </a:spcAft>
              <a:defRPr sz="1400" b="1"/>
            </a:pPr>
            <a:r>
              <a:t>●镜头型号：MVL-KF1228M-12MPE</a:t>
            </a:r>
          </a:p>
          <a:p>
            <a:pPr>
              <a:spcAft>
                <a:spcPts val="800"/>
              </a:spcAft>
              <a:defRPr sz="1400" b="1"/>
            </a:pPr>
            <a:r>
              <a:t>●镜头品牌：hikvision</a:t>
            </a:r>
          </a:p>
          <a:p>
            <a:pPr>
              <a:spcAft>
                <a:spcPts val="800"/>
              </a:spcAft>
              <a:defRPr sz="1400" b="1"/>
            </a:pPr>
            <a:r>
              <a:t>●镜头焦距：12mm</a:t>
            </a:r>
          </a:p>
          <a:p>
            <a:pPr>
              <a:spcAft>
                <a:spcPts val="800"/>
              </a:spcAft>
              <a:defRPr sz="1400" b="1"/>
            </a:pPr>
            <a:r>
              <a:t>●镜头接口：C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●**03 评估结果 &amp; 注意事项**</a:t>
            </a:r>
          </a:p>
          <a:p>
            <a:pPr>
              <a:spcAft>
                <a:spcPts val="800"/>
              </a:spcAft>
              <a:defRPr sz="1400" b="1"/>
            </a:pPr>
            <a:r>
              <a:t>●**评估结果**</a:t>
            </a:r>
          </a:p>
          <a:p>
            <a:pPr>
              <a:spcAft>
                <a:spcPts val="800"/>
              </a:spcAft>
              <a:defRPr sz="1400" b="1"/>
            </a:pPr>
            <a:r>
              <a:t>●| 评估项 | 结果 |</a:t>
            </a:r>
          </a:p>
          <a:p>
            <a:pPr>
              <a:spcAft>
                <a:spcPts val="800"/>
              </a:spcAft>
              <a:defRPr sz="1400" b="1"/>
            </a:pPr>
            <a:r>
              <a:t>●|--------|------|</a:t>
            </a:r>
          </a:p>
          <a:p>
            <a:pPr>
              <a:spcAft>
                <a:spcPts val="800"/>
              </a:spcAft>
              <a:defRPr sz="1400" b="1"/>
            </a:pPr>
            <a:r>
              <a:t>●| 检测精度 | 满足要求 |</a:t>
            </a:r>
          </a:p>
          <a:p>
            <a:pPr>
              <a:spcAft>
                <a:spcPts val="800"/>
              </a:spcAft>
              <a:defRPr sz="1400" b="1"/>
            </a:pPr>
            <a:r>
              <a:t>●| 检测速度 | 满足要求 |</a:t>
            </a:r>
          </a:p>
          <a:p>
            <a:pPr>
              <a:spcAft>
                <a:spcPts val="800"/>
              </a:spcAft>
              <a:defRPr sz="1400" b="1"/>
            </a:pPr>
            <a:r>
              <a:t>●| 系统稳定性 | 良好 |</a:t>
            </a:r>
          </a:p>
          <a:p>
            <a:pPr>
              <a:spcAft>
                <a:spcPts val="800"/>
              </a:spcAft>
              <a:defRPr sz="1400" b="1"/>
            </a:pPr>
            <a:r>
              <a:t>●**现场环境**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●- 现场存在强光干扰，可能导致图像过曝或反光影响识别效果。</a:t>
            </a:r>
          </a:p>
          <a:p>
            <a:pPr>
              <a:spcAft>
                <a:spcPts val="800"/>
              </a:spcAft>
              <a:defRPr sz="1400" b="1"/>
            </a:pPr>
            <a:r>
              <a:t>●- 环境温度波动较大，可能影响设备稳定性。</a:t>
            </a:r>
          </a:p>
          <a:p>
            <a:pPr>
              <a:spcAft>
                <a:spcPts val="800"/>
              </a:spcAft>
              <a:defRPr sz="1400" b="1"/>
            </a:pPr>
            <a:r>
              <a:t>●- 灰尘较多，容易附着在镜头表面，降低成像质量。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●- 在相机周围加装遮光罩，避免外部光线干扰。</a:t>
            </a:r>
          </a:p>
          <a:p>
            <a:pPr>
              <a:spcAft>
                <a:spcPts val="800"/>
              </a:spcAft>
              <a:defRPr sz="1400" b="1"/>
            </a:pPr>
            <a:r>
              <a:t>●- 安装恒温装置或选择耐温范围更广的工业相机。</a:t>
            </a:r>
          </a:p>
          <a:p>
            <a:pPr>
              <a:spcAft>
                <a:spcPts val="800"/>
              </a:spcAft>
              <a:defRPr sz="1400" b="1"/>
            </a:pPr>
            <a:r>
              <a:t>●- 定期清洁镜头，并建议在检测区域增加除尘设备。</a:t>
            </a:r>
          </a:p>
          <a:p>
            <a:pPr>
              <a:spcAft>
                <a:spcPts val="800"/>
              </a:spcAft>
              <a:defRPr sz="1400" b="1"/>
            </a:pPr>
            <a:r>
              <a:t>●**相机安装**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●- 相机安装位置不准确，导致部分区域无法覆盖。</a:t>
            </a:r>
          </a:p>
          <a:p>
            <a:pPr>
              <a:spcAft>
                <a:spcPts val="800"/>
              </a:spcAft>
              <a:defRPr sz="1400" b="1"/>
            </a:pPr>
            <a:r>
              <a:t>●- 固定支架松动，造成相机偏移，影响识别一致性。</a:t>
            </a:r>
          </a:p>
          <a:p>
            <a:pPr>
              <a:spcAft>
                <a:spcPts val="800"/>
              </a:spcAft>
              <a:defRPr sz="1400" b="1"/>
            </a:pPr>
            <a:r>
              <a:t>●- 光源角度未调校到位，导致图像亮度不均。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●- 使用激光定位工具辅助安装，确保相机与被测物平行且居中。</a:t>
            </a:r>
          </a:p>
          <a:p>
            <a:pPr>
              <a:spcAft>
                <a:spcPts val="800"/>
              </a:spcAft>
              <a:defRPr sz="1400" b="1"/>
            </a:pPr>
            <a:r>
              <a:t>●- 采用高强度固定支架并定期检查紧固件状态。</a:t>
            </a:r>
          </a:p>
          <a:p>
            <a:pPr>
              <a:spcAft>
                <a:spcPts val="800"/>
              </a:spcAft>
              <a:defRPr sz="1400" b="1"/>
            </a:pPr>
            <a:r>
              <a:t>●- 利用软件调试功能调整光源角度，确保均匀照明。</a:t>
            </a:r>
          </a:p>
          <a:p>
            <a:pPr>
              <a:spcAft>
                <a:spcPts val="800"/>
              </a:spcAft>
              <a:defRPr sz="1400" b="1"/>
            </a:pPr>
            <a:r>
              <a:t>●**物料一致性**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●- 来料不锈钢管表面氧化程度不同，反射率差异大，影响识别效果。</a:t>
            </a:r>
          </a:p>
          <a:p>
            <a:pPr>
              <a:spcAft>
                <a:spcPts val="800"/>
              </a:spcAft>
              <a:defRPr sz="1400" b="1"/>
            </a:pPr>
            <a:r>
              <a:t>●- 字符印刷深度不一致，部分字符模糊不清。</a:t>
            </a:r>
          </a:p>
          <a:p>
            <a:pPr>
              <a:spcAft>
                <a:spcPts val="800"/>
              </a:spcAft>
              <a:defRPr sz="1400" b="1"/>
            </a:pPr>
            <a:r>
              <a:t>●- 人工放置位置偏差，导致图像采集不稳定。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●- 对不同批次材料进行预处理测试，优化图像增强算法。</a:t>
            </a:r>
          </a:p>
          <a:p>
            <a:pPr>
              <a:spcAft>
                <a:spcPts val="800"/>
              </a:spcAft>
              <a:defRPr sz="1400" b="1"/>
            </a:pPr>
            <a:r>
              <a:t>●- 建议供应商统一字符印刷工艺，提高字符清晰度。</a:t>
            </a:r>
          </a:p>
          <a:p>
            <a:pPr>
              <a:spcAft>
                <a:spcPts val="800"/>
              </a:spcAft>
              <a:defRPr sz="1400" b="1"/>
            </a:pPr>
            <a:r>
              <a:t>●- 加装辅助定位工装，减少人工操作误差。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●**04 配置清单**</a:t>
            </a:r>
          </a:p>
          <a:p>
            <a:pPr>
              <a:spcAft>
                <a:spcPts val="800"/>
              </a:spcAft>
              <a:defRPr sz="1400" b="1"/>
            </a:pPr>
            <a:r>
              <a:t>●系统硬件配置示意图：智能相机面形光源M</a:t>
            </a:r>
          </a:p>
          <a:p>
            <a:pPr>
              <a:spcAft>
                <a:spcPts val="800"/>
              </a:spcAft>
              <a:defRPr sz="1400" b="1"/>
            </a:pPr>
            <a:r>
              <a:t>●设备个数：相机 6 个，镜头 6 个，光源 6 个</a:t>
            </a:r>
          </a:p>
          <a:p>
            <a:pPr>
              <a:spcAft>
                <a:spcPts val="800"/>
              </a:spcAft>
              <a:defRPr sz="1400" b="1"/>
            </a:pPr>
            <a:r>
              <a:t>●尺寸图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●相机尺寸图：相机尺寸图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●镜头尺寸图：镜头尺寸图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●光源尺寸图：光源尺寸图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●详细清单</a:t>
            </a:r>
          </a:p>
          <a:p>
            <a:pPr>
              <a:spcAft>
                <a:spcPts val="800"/>
              </a:spcAft>
              <a:defRPr sz="1400" b="1"/>
            </a:pPr>
            <a:r>
              <a:t>●| 序号 | 名称 | 型号 | 单位 | 数量 | 厂家 |</a:t>
            </a:r>
          </a:p>
          <a:p>
            <a:pPr>
              <a:spcAft>
                <a:spcPts val="800"/>
              </a:spcAft>
              <a:defRPr sz="1400" b="1"/>
            </a:pPr>
            <a:r>
              <a:t>●|------|------|------|------|------|------|</a:t>
            </a:r>
          </a:p>
          <a:p>
            <a:pPr>
              <a:spcAft>
                <a:spcPts val="800"/>
              </a:spcAft>
              <a:defRPr sz="1400" b="1"/>
            </a:pPr>
            <a:r>
              <a:t>●| 1 | 智能相机 | OPT-SCA2-200MC | 台 | 6 | OPT |</a:t>
            </a:r>
          </a:p>
          <a:p>
            <a:pPr>
              <a:spcAft>
                <a:spcPts val="800"/>
              </a:spcAft>
              <a:defRPr sz="1400" b="1"/>
            </a:pPr>
            <a:r>
              <a:t>●| 2 | 镜头 | MVL-KF1228M-12MPE | 个 | 6 | HIKVISION |</a:t>
            </a:r>
          </a:p>
          <a:p>
            <a:pPr>
              <a:spcAft>
                <a:spcPts val="800"/>
              </a:spcAft>
              <a:defRPr sz="1400" b="1"/>
            </a:pPr>
            <a:r>
              <a:t>●| 3 | 光源 | OPT-FLA610570K | 个 | 6 | OPT |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●**05 售后服务**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●如果您对方案有任何提议，可以电话联系我们。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●如果您在方案执行过程中遇到问题，可以联系我们。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●如果您有视觉方面的行业难题，可以联系我们。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●机器视觉方案提供商</a:t>
            </a:r>
          </a:p>
          <a:p>
            <a:pPr>
              <a:spcAft>
                <a:spcPts val="800"/>
              </a:spcAft>
              <a:defRPr sz="1400" b="1"/>
            </a:pPr>
            <a:r>
              <a:t>●0535-2162897</a:t>
            </a:r>
          </a:p>
          <a:p>
            <a:pPr>
              <a:spcAft>
                <a:spcPts val="800"/>
              </a:spcAft>
              <a:defRPr sz="1400" b="1"/>
            </a:pPr>
            <a:r>
              <a:t>●www.ytzrtx.com</a:t>
            </a:r>
          </a:p>
          <a:p>
            <a:pPr>
              <a:spcAft>
                <a:spcPts val="800"/>
              </a:spcAft>
              <a:defRPr sz="1400" b="1"/>
            </a:pPr>
            <a:r>
              <a:t>●image@ytzrtx.com</a:t>
            </a:r>
          </a:p>
          <a:p>
            <a:pPr>
              <a:spcAft>
                <a:spcPts val="800"/>
              </a:spcAft>
              <a:defRPr sz="1400" b="1"/>
            </a:pPr>
            <a:r>
              <a:t>●山东省烟台市经济技术开发区泰山路 86 号内 1 号</a:t>
            </a:r>
          </a:p>
          <a:p>
            <a:pPr>
              <a:defRPr sz="1400" b="1"/>
            </a:pPr>
            <a:r>
              <a:t>●烟台致瑞图像技术有限公司（YANTAI ZHIRUI VISION TECHNOLOGY CO.,LTD）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464" name="Rectangle 463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624695" y="2060575"/>
            <a:ext cx="187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核心参数表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" y="4436745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相机尺寸图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0460" y="4364990"/>
            <a:ext cx="2143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光源尺寸图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5775" y="4436745"/>
            <a:ext cx="2392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镜头尺寸图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215" y="1772920"/>
            <a:ext cx="653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详细清单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